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57" r:id="rId3"/>
    <p:sldId id="258" r:id="rId4"/>
    <p:sldId id="279" r:id="rId5"/>
    <p:sldId id="259" r:id="rId6"/>
    <p:sldId id="280" r:id="rId7"/>
    <p:sldId id="281" r:id="rId8"/>
    <p:sldId id="282" r:id="rId9"/>
    <p:sldId id="283" r:id="rId10"/>
    <p:sldId id="284" r:id="rId11"/>
    <p:sldId id="285" r:id="rId12"/>
    <p:sldId id="260" r:id="rId13"/>
    <p:sldId id="286" r:id="rId14"/>
    <p:sldId id="287" r:id="rId15"/>
    <p:sldId id="288" r:id="rId16"/>
    <p:sldId id="289" r:id="rId17"/>
    <p:sldId id="261" r:id="rId18"/>
    <p:sldId id="290" r:id="rId19"/>
    <p:sldId id="291" r:id="rId20"/>
    <p:sldId id="292" r:id="rId21"/>
    <p:sldId id="262" r:id="rId22"/>
    <p:sldId id="293" r:id="rId23"/>
    <p:sldId id="294" r:id="rId24"/>
    <p:sldId id="295" r:id="rId25"/>
    <p:sldId id="263" r:id="rId26"/>
    <p:sldId id="264" r:id="rId27"/>
    <p:sldId id="296" r:id="rId28"/>
    <p:sldId id="297" r:id="rId29"/>
    <p:sldId id="298" r:id="rId30"/>
    <p:sldId id="299" r:id="rId31"/>
    <p:sldId id="300" r:id="rId32"/>
    <p:sldId id="301" r:id="rId33"/>
    <p:sldId id="271" r:id="rId34"/>
    <p:sldId id="272" r:id="rId35"/>
    <p:sldId id="273" r:id="rId36"/>
    <p:sldId id="274" r:id="rId37"/>
    <p:sldId id="275" r:id="rId38"/>
    <p:sldId id="276" r:id="rId39"/>
    <p:sldId id="302" r:id="rId40"/>
    <p:sldId id="27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7"/>
  </p:normalViewPr>
  <p:slideViewPr>
    <p:cSldViewPr snapToGrid="0" snapToObjects="1">
      <p:cViewPr>
        <p:scale>
          <a:sx n="59" d="100"/>
          <a:sy n="59" d="100"/>
        </p:scale>
        <p:origin x="8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A1CE3-29D2-114E-9DD6-F9E7EC26122D}" type="datetimeFigureOut">
              <a:rPr lang="en-US" smtClean="0"/>
              <a:t>10/15/2018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7BC439-9E23-744E-9139-6B0BA5F3B9F4}" type="slidenum">
              <a:rPr lang="en-US" smtClean="0"/>
              <a:t>‹#›</a:t>
            </a:fld>
            <a:endParaRPr lang="en-US"/>
          </a:p>
        </p:txBody>
      </p:sp>
    </p:spTree>
    <p:extLst>
      <p:ext uri="{BB962C8B-B14F-4D97-AF65-F5344CB8AC3E}">
        <p14:creationId xmlns:p14="http://schemas.microsoft.com/office/powerpoint/2010/main" val="1842847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F0CE89C-C8D0-8B4E-9D15-C4FC1FB8AD7A}"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69126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CE89C-C8D0-8B4E-9D15-C4FC1FB8AD7A}"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01463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CE89C-C8D0-8B4E-9D15-C4FC1FB8AD7A}"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94539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CE89C-C8D0-8B4E-9D15-C4FC1FB8AD7A}"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07624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0CE89C-C8D0-8B4E-9D15-C4FC1FB8AD7A}"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20818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0CE89C-C8D0-8B4E-9D15-C4FC1FB8AD7A}"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68801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0CE89C-C8D0-8B4E-9D15-C4FC1FB8AD7A}" type="datetimeFigureOut">
              <a:rPr lang="en-US" smtClean="0"/>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38981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CE89C-C8D0-8B4E-9D15-C4FC1FB8AD7A}"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40717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CE89C-C8D0-8B4E-9D15-C4FC1FB8AD7A}" type="datetimeFigureOut">
              <a:rPr lang="en-US" smtClean="0"/>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53862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0CE89C-C8D0-8B4E-9D15-C4FC1FB8AD7A}"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174065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0CE89C-C8D0-8B4E-9D15-C4FC1FB8AD7A}"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FE16A-FA20-D644-B53C-11EFA388E7A4}" type="slidenum">
              <a:rPr lang="en-US" smtClean="0"/>
              <a:t>‹#›</a:t>
            </a:fld>
            <a:endParaRPr lang="en-US"/>
          </a:p>
        </p:txBody>
      </p:sp>
    </p:spTree>
    <p:extLst>
      <p:ext uri="{BB962C8B-B14F-4D97-AF65-F5344CB8AC3E}">
        <p14:creationId xmlns:p14="http://schemas.microsoft.com/office/powerpoint/2010/main" val="402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CE89C-C8D0-8B4E-9D15-C4FC1FB8AD7A}" type="datetimeFigureOut">
              <a:rPr lang="en-US" smtClean="0"/>
              <a:t>10/15/2018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FE16A-FA20-D644-B53C-11EFA388E7A4}" type="slidenum">
              <a:rPr lang="en-US" smtClean="0"/>
              <a:t>‹#›</a:t>
            </a:fld>
            <a:endParaRPr lang="en-US"/>
          </a:p>
        </p:txBody>
      </p:sp>
    </p:spTree>
    <p:extLst>
      <p:ext uri="{BB962C8B-B14F-4D97-AF65-F5344CB8AC3E}">
        <p14:creationId xmlns:p14="http://schemas.microsoft.com/office/powerpoint/2010/main" val="1322297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s2032@cam.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Essay Writing</a:t>
            </a:r>
          </a:p>
        </p:txBody>
      </p:sp>
      <p:sp>
        <p:nvSpPr>
          <p:cNvPr id="3" name="Subtitle 2"/>
          <p:cNvSpPr>
            <a:spLocks noGrp="1"/>
          </p:cNvSpPr>
          <p:nvPr>
            <p:ph type="subTitle" idx="1"/>
          </p:nvPr>
        </p:nvSpPr>
        <p:spPr/>
        <p:txBody>
          <a:bodyPr/>
          <a:lstStyle/>
          <a:p>
            <a:r>
              <a:rPr lang="en-US" dirty="0"/>
              <a:t>17 October 2018</a:t>
            </a:r>
          </a:p>
          <a:p>
            <a:endParaRPr lang="en-US" dirty="0"/>
          </a:p>
          <a:p>
            <a:r>
              <a:rPr lang="en-US" sz="1800" dirty="0"/>
              <a:t>Dr. </a:t>
            </a:r>
            <a:r>
              <a:rPr lang="en-US" sz="1800" dirty="0" err="1"/>
              <a:t>Shyane</a:t>
            </a:r>
            <a:r>
              <a:rPr lang="en-US" sz="1800" dirty="0"/>
              <a:t> </a:t>
            </a:r>
            <a:r>
              <a:rPr lang="en-US" sz="1800" dirty="0" err="1"/>
              <a:t>Siriwardena</a:t>
            </a:r>
            <a:r>
              <a:rPr lang="en-US" sz="1800" dirty="0"/>
              <a:t> – </a:t>
            </a:r>
            <a:r>
              <a:rPr lang="en-US" sz="1800" dirty="0">
                <a:hlinkClick r:id="rId2"/>
              </a:rPr>
              <a:t>ss2032@cam.ac.uk</a:t>
            </a:r>
            <a:endParaRPr lang="en-US" sz="1800" dirty="0"/>
          </a:p>
          <a:p>
            <a:r>
              <a:rPr lang="en-US" sz="1800" dirty="0" err="1"/>
              <a:t>Michaelmas</a:t>
            </a:r>
            <a:r>
              <a:rPr lang="en-US" sz="1800" dirty="0"/>
              <a:t> Office Hours: Wednesdays 14.30-16.30</a:t>
            </a:r>
          </a:p>
        </p:txBody>
      </p:sp>
    </p:spTree>
    <p:extLst>
      <p:ext uri="{BB962C8B-B14F-4D97-AF65-F5344CB8AC3E}">
        <p14:creationId xmlns:p14="http://schemas.microsoft.com/office/powerpoint/2010/main" val="84856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solidFill>
                  <a:schemeClr val="accent2">
                    <a:lumMod val="40000"/>
                    <a:lumOff val="60000"/>
                  </a:schemeClr>
                </a:solidFill>
              </a:rPr>
              <a:t>Causation </a:t>
            </a:r>
            <a:r>
              <a:rPr lang="en-US" sz="4000" dirty="0"/>
              <a:t>is </a:t>
            </a:r>
            <a:r>
              <a:rPr lang="en-US" sz="4000" dirty="0">
                <a:solidFill>
                  <a:srgbClr val="FFABAB"/>
                </a:solidFill>
              </a:rPr>
              <a:t>nothing but </a:t>
            </a:r>
            <a:r>
              <a:rPr lang="en-US" sz="4000" dirty="0">
                <a:solidFill>
                  <a:schemeClr val="accent2">
                    <a:lumMod val="40000"/>
                    <a:lumOff val="60000"/>
                  </a:schemeClr>
                </a:solidFill>
              </a:rPr>
              <a:t>constant conjunction</a:t>
            </a:r>
            <a:r>
              <a:rPr lang="en-US" sz="4000" dirty="0"/>
              <a:t>. </a:t>
            </a:r>
            <a:r>
              <a:rPr lang="en-US" sz="4000" b="1" dirty="0">
                <a:solidFill>
                  <a:srgbClr val="FF0000"/>
                </a:solidFill>
              </a:rPr>
              <a:t>Discuss</a:t>
            </a:r>
            <a:r>
              <a:rPr lang="en-US" sz="4000" dirty="0"/>
              <a:t>.</a:t>
            </a:r>
          </a:p>
        </p:txBody>
      </p:sp>
    </p:spTree>
    <p:extLst>
      <p:ext uri="{BB962C8B-B14F-4D97-AF65-F5344CB8AC3E}">
        <p14:creationId xmlns:p14="http://schemas.microsoft.com/office/powerpoint/2010/main" val="419940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solidFill>
                  <a:schemeClr val="accent2">
                    <a:lumMod val="40000"/>
                    <a:lumOff val="60000"/>
                  </a:schemeClr>
                </a:solidFill>
              </a:rPr>
              <a:t>Causation </a:t>
            </a:r>
            <a:r>
              <a:rPr lang="en-US" sz="4000" dirty="0"/>
              <a:t>is </a:t>
            </a:r>
            <a:r>
              <a:rPr lang="en-US" sz="4000" dirty="0">
                <a:solidFill>
                  <a:srgbClr val="FFABAB"/>
                </a:solidFill>
              </a:rPr>
              <a:t>nothing but </a:t>
            </a:r>
            <a:r>
              <a:rPr lang="en-US" sz="4000" dirty="0">
                <a:solidFill>
                  <a:schemeClr val="accent2">
                    <a:lumMod val="40000"/>
                    <a:lumOff val="60000"/>
                  </a:schemeClr>
                </a:solidFill>
              </a:rPr>
              <a:t>constant conjunction</a:t>
            </a:r>
            <a:r>
              <a:rPr lang="en-US" sz="4000" dirty="0"/>
              <a:t>. </a:t>
            </a:r>
            <a:r>
              <a:rPr lang="en-US" sz="4000" b="1" dirty="0">
                <a:solidFill>
                  <a:srgbClr val="FF0000"/>
                </a:solidFill>
              </a:rPr>
              <a:t>Discuss</a:t>
            </a:r>
            <a:r>
              <a:rPr lang="en-US" sz="4000" b="1" dirty="0"/>
              <a:t>*</a:t>
            </a:r>
            <a:r>
              <a:rPr lang="en-US" sz="4000" dirty="0"/>
              <a:t>.</a:t>
            </a:r>
          </a:p>
        </p:txBody>
      </p:sp>
      <p:sp>
        <p:nvSpPr>
          <p:cNvPr id="4" name="TextBox 3">
            <a:extLst>
              <a:ext uri="{FF2B5EF4-FFF2-40B4-BE49-F238E27FC236}">
                <a16:creationId xmlns:a16="http://schemas.microsoft.com/office/drawing/2014/main" id="{C6E8D456-A19F-403B-B7FC-99486F73D2BD}"/>
              </a:ext>
            </a:extLst>
          </p:cNvPr>
          <p:cNvSpPr txBox="1"/>
          <p:nvPr/>
        </p:nvSpPr>
        <p:spPr>
          <a:xfrm>
            <a:off x="4136571" y="4023825"/>
            <a:ext cx="3755572" cy="400110"/>
          </a:xfrm>
          <a:prstGeom prst="rect">
            <a:avLst/>
          </a:prstGeom>
          <a:noFill/>
        </p:spPr>
        <p:txBody>
          <a:bodyPr wrap="square" rtlCol="0">
            <a:spAutoFit/>
          </a:bodyPr>
          <a:lstStyle/>
          <a:p>
            <a:pPr algn="ctr"/>
            <a:r>
              <a:rPr lang="en-GB" sz="2000" dirty="0"/>
              <a:t>*You still have to take a position!</a:t>
            </a:r>
          </a:p>
        </p:txBody>
      </p:sp>
    </p:spTree>
    <p:extLst>
      <p:ext uri="{BB962C8B-B14F-4D97-AF65-F5344CB8AC3E}">
        <p14:creationId xmlns:p14="http://schemas.microsoft.com/office/powerpoint/2010/main" val="39085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For an action to be morally good, </a:t>
            </a:r>
          </a:p>
          <a:p>
            <a:pPr marL="0" indent="0" algn="ctr">
              <a:buNone/>
            </a:pPr>
            <a:r>
              <a:rPr lang="en-US" sz="4000" dirty="0"/>
              <a:t>must it </a:t>
            </a:r>
            <a:r>
              <a:rPr lang="en-US" sz="4000" dirty="0" err="1"/>
              <a:t>maximise</a:t>
            </a:r>
            <a:r>
              <a:rPr lang="en-US" sz="4000" dirty="0"/>
              <a:t> utility?</a:t>
            </a:r>
          </a:p>
        </p:txBody>
      </p:sp>
    </p:spTree>
    <p:extLst>
      <p:ext uri="{BB962C8B-B14F-4D97-AF65-F5344CB8AC3E}">
        <p14:creationId xmlns:p14="http://schemas.microsoft.com/office/powerpoint/2010/main" val="19122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For an action to be </a:t>
            </a:r>
            <a:r>
              <a:rPr lang="en-US" sz="4000" b="1" dirty="0">
                <a:solidFill>
                  <a:schemeClr val="accent2"/>
                </a:solidFill>
              </a:rPr>
              <a:t>morally good</a:t>
            </a:r>
            <a:r>
              <a:rPr lang="en-US" sz="4000" dirty="0"/>
              <a:t>, </a:t>
            </a:r>
          </a:p>
          <a:p>
            <a:pPr marL="0" indent="0" algn="ctr">
              <a:buNone/>
            </a:pPr>
            <a:r>
              <a:rPr lang="en-US" sz="4000" dirty="0"/>
              <a:t>must it </a:t>
            </a:r>
            <a:r>
              <a:rPr lang="en-US" sz="4000" dirty="0" err="1"/>
              <a:t>maximise</a:t>
            </a:r>
            <a:r>
              <a:rPr lang="en-US" sz="4000" dirty="0"/>
              <a:t> utility?</a:t>
            </a:r>
          </a:p>
        </p:txBody>
      </p:sp>
    </p:spTree>
    <p:extLst>
      <p:ext uri="{BB962C8B-B14F-4D97-AF65-F5344CB8AC3E}">
        <p14:creationId xmlns:p14="http://schemas.microsoft.com/office/powerpoint/2010/main" val="1486681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For an action to be </a:t>
            </a:r>
            <a:r>
              <a:rPr lang="en-US" sz="4000" b="1" dirty="0">
                <a:solidFill>
                  <a:schemeClr val="accent2"/>
                </a:solidFill>
              </a:rPr>
              <a:t>morally good</a:t>
            </a:r>
            <a:r>
              <a:rPr lang="en-US" sz="4000" dirty="0"/>
              <a:t>, </a:t>
            </a:r>
          </a:p>
          <a:p>
            <a:pPr marL="0" indent="0" algn="ctr">
              <a:buNone/>
            </a:pPr>
            <a:r>
              <a:rPr lang="en-US" sz="4000" dirty="0"/>
              <a:t>must it </a:t>
            </a:r>
            <a:r>
              <a:rPr lang="en-US" sz="4000" b="1" dirty="0" err="1">
                <a:solidFill>
                  <a:schemeClr val="accent2"/>
                </a:solidFill>
              </a:rPr>
              <a:t>maximise</a:t>
            </a:r>
            <a:r>
              <a:rPr lang="en-US" sz="4000" b="1" dirty="0">
                <a:solidFill>
                  <a:schemeClr val="accent2"/>
                </a:solidFill>
              </a:rPr>
              <a:t> utility</a:t>
            </a:r>
            <a:r>
              <a:rPr lang="en-US" sz="4000" dirty="0"/>
              <a:t>?</a:t>
            </a:r>
          </a:p>
        </p:txBody>
      </p:sp>
    </p:spTree>
    <p:extLst>
      <p:ext uri="{BB962C8B-B14F-4D97-AF65-F5344CB8AC3E}">
        <p14:creationId xmlns:p14="http://schemas.microsoft.com/office/powerpoint/2010/main" val="2005523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For an action to be </a:t>
            </a:r>
            <a:r>
              <a:rPr lang="en-US" sz="4000" dirty="0">
                <a:solidFill>
                  <a:schemeClr val="accent2">
                    <a:lumMod val="20000"/>
                    <a:lumOff val="80000"/>
                  </a:schemeClr>
                </a:solidFill>
              </a:rPr>
              <a:t>morally good</a:t>
            </a:r>
            <a:r>
              <a:rPr lang="en-US" sz="4000" dirty="0"/>
              <a:t>, </a:t>
            </a:r>
          </a:p>
          <a:p>
            <a:pPr marL="0" indent="0" algn="ctr">
              <a:buNone/>
            </a:pPr>
            <a:r>
              <a:rPr lang="en-US" sz="4000" b="1" dirty="0">
                <a:solidFill>
                  <a:srgbClr val="FF0000"/>
                </a:solidFill>
              </a:rPr>
              <a:t>must it </a:t>
            </a:r>
            <a:r>
              <a:rPr lang="en-US" sz="4000" dirty="0" err="1">
                <a:solidFill>
                  <a:schemeClr val="accent2">
                    <a:lumMod val="20000"/>
                    <a:lumOff val="80000"/>
                  </a:schemeClr>
                </a:solidFill>
              </a:rPr>
              <a:t>maximise</a:t>
            </a:r>
            <a:r>
              <a:rPr lang="en-US" sz="4000" dirty="0">
                <a:solidFill>
                  <a:schemeClr val="accent2">
                    <a:lumMod val="20000"/>
                    <a:lumOff val="80000"/>
                  </a:schemeClr>
                </a:solidFill>
              </a:rPr>
              <a:t> utility</a:t>
            </a:r>
            <a:r>
              <a:rPr lang="en-US" sz="4000" dirty="0"/>
              <a:t>?</a:t>
            </a:r>
          </a:p>
        </p:txBody>
      </p:sp>
    </p:spTree>
    <p:extLst>
      <p:ext uri="{BB962C8B-B14F-4D97-AF65-F5344CB8AC3E}">
        <p14:creationId xmlns:p14="http://schemas.microsoft.com/office/powerpoint/2010/main" val="593327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For an action to be </a:t>
            </a:r>
            <a:r>
              <a:rPr lang="en-US" sz="4000" dirty="0">
                <a:solidFill>
                  <a:schemeClr val="accent2">
                    <a:lumMod val="20000"/>
                    <a:lumOff val="80000"/>
                  </a:schemeClr>
                </a:solidFill>
              </a:rPr>
              <a:t>morally good</a:t>
            </a:r>
            <a:r>
              <a:rPr lang="en-US" sz="4000" dirty="0"/>
              <a:t>, </a:t>
            </a:r>
          </a:p>
          <a:p>
            <a:pPr marL="0" indent="0" algn="ctr">
              <a:buNone/>
            </a:pPr>
            <a:r>
              <a:rPr lang="en-US" sz="4000" b="1" dirty="0">
                <a:solidFill>
                  <a:srgbClr val="FF0000"/>
                </a:solidFill>
              </a:rPr>
              <a:t>must it </a:t>
            </a:r>
            <a:r>
              <a:rPr lang="en-US" sz="4000" dirty="0" err="1">
                <a:solidFill>
                  <a:schemeClr val="accent2">
                    <a:lumMod val="20000"/>
                    <a:lumOff val="80000"/>
                  </a:schemeClr>
                </a:solidFill>
              </a:rPr>
              <a:t>maximise</a:t>
            </a:r>
            <a:r>
              <a:rPr lang="en-US" sz="4000" dirty="0">
                <a:solidFill>
                  <a:schemeClr val="accent2">
                    <a:lumMod val="20000"/>
                    <a:lumOff val="80000"/>
                  </a:schemeClr>
                </a:solidFill>
              </a:rPr>
              <a:t> utility</a:t>
            </a:r>
            <a:r>
              <a:rPr lang="en-US" sz="4000" dirty="0"/>
              <a:t>?</a:t>
            </a:r>
          </a:p>
        </p:txBody>
      </p:sp>
      <p:sp>
        <p:nvSpPr>
          <p:cNvPr id="4" name="TextBox 3">
            <a:extLst>
              <a:ext uri="{FF2B5EF4-FFF2-40B4-BE49-F238E27FC236}">
                <a16:creationId xmlns:a16="http://schemas.microsoft.com/office/drawing/2014/main" id="{DEB31FED-AAD1-43F8-A23B-0320B8A7E57B}"/>
              </a:ext>
            </a:extLst>
          </p:cNvPr>
          <p:cNvSpPr txBox="1"/>
          <p:nvPr/>
        </p:nvSpPr>
        <p:spPr>
          <a:xfrm rot="20739712">
            <a:off x="4394582" y="4565943"/>
            <a:ext cx="2209800" cy="369332"/>
          </a:xfrm>
          <a:prstGeom prst="rect">
            <a:avLst/>
          </a:prstGeom>
          <a:noFill/>
        </p:spPr>
        <p:txBody>
          <a:bodyPr wrap="square" rtlCol="0">
            <a:spAutoFit/>
          </a:bodyPr>
          <a:lstStyle/>
          <a:p>
            <a:pPr algn="ctr"/>
            <a:r>
              <a:rPr lang="en-GB" dirty="0"/>
              <a:t>Necessary Condition?</a:t>
            </a:r>
          </a:p>
        </p:txBody>
      </p:sp>
      <p:sp>
        <p:nvSpPr>
          <p:cNvPr id="5" name="TextBox 4">
            <a:extLst>
              <a:ext uri="{FF2B5EF4-FFF2-40B4-BE49-F238E27FC236}">
                <a16:creationId xmlns:a16="http://schemas.microsoft.com/office/drawing/2014/main" id="{766D3F23-7FDC-49CD-B794-D2E190BBD503}"/>
              </a:ext>
            </a:extLst>
          </p:cNvPr>
          <p:cNvSpPr txBox="1"/>
          <p:nvPr/>
        </p:nvSpPr>
        <p:spPr>
          <a:xfrm rot="1037591">
            <a:off x="2168518" y="4586291"/>
            <a:ext cx="2209800" cy="369332"/>
          </a:xfrm>
          <a:prstGeom prst="rect">
            <a:avLst/>
          </a:prstGeom>
          <a:noFill/>
        </p:spPr>
        <p:txBody>
          <a:bodyPr wrap="square" rtlCol="0">
            <a:spAutoFit/>
          </a:bodyPr>
          <a:lstStyle/>
          <a:p>
            <a:pPr algn="ctr"/>
            <a:r>
              <a:rPr lang="en-GB" dirty="0"/>
              <a:t>Sufficient Condition?</a:t>
            </a:r>
          </a:p>
        </p:txBody>
      </p:sp>
      <p:sp>
        <p:nvSpPr>
          <p:cNvPr id="6" name="TextBox 5">
            <a:extLst>
              <a:ext uri="{FF2B5EF4-FFF2-40B4-BE49-F238E27FC236}">
                <a16:creationId xmlns:a16="http://schemas.microsoft.com/office/drawing/2014/main" id="{FDB28400-247A-49E1-9573-7F6F652F0265}"/>
              </a:ext>
            </a:extLst>
          </p:cNvPr>
          <p:cNvSpPr txBox="1"/>
          <p:nvPr/>
        </p:nvSpPr>
        <p:spPr>
          <a:xfrm>
            <a:off x="3273418" y="5230890"/>
            <a:ext cx="2209800" cy="369332"/>
          </a:xfrm>
          <a:prstGeom prst="rect">
            <a:avLst/>
          </a:prstGeom>
          <a:noFill/>
        </p:spPr>
        <p:txBody>
          <a:bodyPr wrap="square" rtlCol="0">
            <a:spAutoFit/>
          </a:bodyPr>
          <a:lstStyle/>
          <a:p>
            <a:pPr algn="ctr"/>
            <a:r>
              <a:rPr lang="en-GB" dirty="0"/>
              <a:t>Both?</a:t>
            </a:r>
          </a:p>
        </p:txBody>
      </p:sp>
      <p:grpSp>
        <p:nvGrpSpPr>
          <p:cNvPr id="2" name="Group 1">
            <a:extLst>
              <a:ext uri="{FF2B5EF4-FFF2-40B4-BE49-F238E27FC236}">
                <a16:creationId xmlns:a16="http://schemas.microsoft.com/office/drawing/2014/main" id="{E345D816-37FF-4910-BF05-252DD9A32C0C}"/>
              </a:ext>
            </a:extLst>
          </p:cNvPr>
          <p:cNvGrpSpPr/>
          <p:nvPr/>
        </p:nvGrpSpPr>
        <p:grpSpPr>
          <a:xfrm rot="10800000">
            <a:off x="3577723" y="3857980"/>
            <a:ext cx="1603877" cy="1365386"/>
            <a:chOff x="4198209" y="1366928"/>
            <a:chExt cx="1603877" cy="1365386"/>
          </a:xfrm>
        </p:grpSpPr>
        <p:cxnSp>
          <p:nvCxnSpPr>
            <p:cNvPr id="7" name="Straight Connector 6">
              <a:extLst>
                <a:ext uri="{FF2B5EF4-FFF2-40B4-BE49-F238E27FC236}">
                  <a16:creationId xmlns:a16="http://schemas.microsoft.com/office/drawing/2014/main" id="{F8CAF739-65ED-4B9A-A956-3DA83A6BA246}"/>
                </a:ext>
              </a:extLst>
            </p:cNvPr>
            <p:cNvCxnSpPr/>
            <p:nvPr/>
          </p:nvCxnSpPr>
          <p:spPr>
            <a:xfrm flipV="1">
              <a:off x="5000147" y="1366928"/>
              <a:ext cx="0" cy="1365386"/>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7EC0A72-2317-4BCA-86CF-9BEBF8B7B0FF}"/>
                </a:ext>
              </a:extLst>
            </p:cNvPr>
            <p:cNvCxnSpPr>
              <a:cxnSpLocks/>
            </p:cNvCxnSpPr>
            <p:nvPr/>
          </p:nvCxnSpPr>
          <p:spPr>
            <a:xfrm flipV="1">
              <a:off x="5000147" y="1915886"/>
              <a:ext cx="801939" cy="816428"/>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5964A0-425A-4694-9B63-A595A487C7DF}"/>
                </a:ext>
              </a:extLst>
            </p:cNvPr>
            <p:cNvCxnSpPr>
              <a:cxnSpLocks/>
            </p:cNvCxnSpPr>
            <p:nvPr/>
          </p:nvCxnSpPr>
          <p:spPr>
            <a:xfrm flipH="1" flipV="1">
              <a:off x="4198209" y="2068286"/>
              <a:ext cx="801938" cy="664028"/>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09821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How (if at all) can I know that the sun will rise tomorrow? </a:t>
            </a:r>
          </a:p>
        </p:txBody>
      </p:sp>
    </p:spTree>
    <p:extLst>
      <p:ext uri="{BB962C8B-B14F-4D97-AF65-F5344CB8AC3E}">
        <p14:creationId xmlns:p14="http://schemas.microsoft.com/office/powerpoint/2010/main" val="1356805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How (if at all) can I know that the sun will rise tomorrow? </a:t>
            </a:r>
          </a:p>
          <a:p>
            <a:pPr marL="0" indent="0" algn="ctr">
              <a:buNone/>
            </a:pPr>
            <a:endParaRPr lang="en-US" sz="4000" dirty="0"/>
          </a:p>
          <a:p>
            <a:pPr marL="0" indent="0" algn="ctr">
              <a:buNone/>
            </a:pPr>
            <a:r>
              <a:rPr lang="en-US" sz="4000" b="1" dirty="0">
                <a:solidFill>
                  <a:schemeClr val="accent2"/>
                </a:solidFill>
              </a:rPr>
              <a:t>Topic: Induction</a:t>
            </a:r>
          </a:p>
        </p:txBody>
      </p:sp>
    </p:spTree>
    <p:extLst>
      <p:ext uri="{BB962C8B-B14F-4D97-AF65-F5344CB8AC3E}">
        <p14:creationId xmlns:p14="http://schemas.microsoft.com/office/powerpoint/2010/main" val="2758058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FF0000"/>
                </a:solidFill>
              </a:rPr>
              <a:t>How (if at all) </a:t>
            </a:r>
            <a:r>
              <a:rPr lang="en-US" sz="4000" dirty="0"/>
              <a:t>can I know that the sun will rise tomorrow? </a:t>
            </a:r>
          </a:p>
          <a:p>
            <a:pPr marL="0" indent="0" algn="ctr">
              <a:buNone/>
            </a:pPr>
            <a:endParaRPr lang="en-US" sz="4000" dirty="0"/>
          </a:p>
          <a:p>
            <a:pPr marL="0" indent="0" algn="ctr">
              <a:buNone/>
            </a:pPr>
            <a:r>
              <a:rPr lang="en-US" sz="4000" b="1" dirty="0">
                <a:solidFill>
                  <a:schemeClr val="accent2">
                    <a:lumMod val="20000"/>
                    <a:lumOff val="80000"/>
                  </a:schemeClr>
                </a:solidFill>
              </a:rPr>
              <a:t>Topic: Induction</a:t>
            </a:r>
          </a:p>
        </p:txBody>
      </p:sp>
    </p:spTree>
    <p:extLst>
      <p:ext uri="{BB962C8B-B14F-4D97-AF65-F5344CB8AC3E}">
        <p14:creationId xmlns:p14="http://schemas.microsoft.com/office/powerpoint/2010/main" val="368208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err="1">
                <a:solidFill>
                  <a:srgbClr val="C00000"/>
                </a:solidFill>
              </a:rPr>
              <a:t>Analysing</a:t>
            </a:r>
            <a:r>
              <a:rPr lang="en-US" sz="4000" b="1" dirty="0">
                <a:solidFill>
                  <a:srgbClr val="C00000"/>
                </a:solidFill>
              </a:rPr>
              <a:t> the Question</a:t>
            </a:r>
          </a:p>
        </p:txBody>
      </p:sp>
    </p:spTree>
    <p:extLst>
      <p:ext uri="{BB962C8B-B14F-4D97-AF65-F5344CB8AC3E}">
        <p14:creationId xmlns:p14="http://schemas.microsoft.com/office/powerpoint/2010/main" val="1102328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FF0000"/>
                </a:solidFill>
              </a:rPr>
              <a:t>How (if at all)</a:t>
            </a:r>
            <a:r>
              <a:rPr lang="en-US" sz="4000" b="1" dirty="0"/>
              <a:t>*</a:t>
            </a:r>
            <a:r>
              <a:rPr lang="en-US" sz="4000" b="1" dirty="0">
                <a:solidFill>
                  <a:srgbClr val="FF0000"/>
                </a:solidFill>
              </a:rPr>
              <a:t> </a:t>
            </a:r>
            <a:r>
              <a:rPr lang="en-US" sz="4000" dirty="0"/>
              <a:t>can I know that the sun will rise tomorrow? </a:t>
            </a:r>
          </a:p>
          <a:p>
            <a:pPr marL="0" indent="0" algn="ctr">
              <a:buNone/>
            </a:pPr>
            <a:endParaRPr lang="en-US" sz="4000" dirty="0"/>
          </a:p>
          <a:p>
            <a:pPr marL="0" indent="0" algn="ctr">
              <a:buNone/>
            </a:pPr>
            <a:r>
              <a:rPr lang="en-US" sz="4000" b="1" dirty="0">
                <a:solidFill>
                  <a:schemeClr val="accent2">
                    <a:lumMod val="20000"/>
                    <a:lumOff val="80000"/>
                  </a:schemeClr>
                </a:solidFill>
              </a:rPr>
              <a:t>Topic: Induction</a:t>
            </a:r>
          </a:p>
        </p:txBody>
      </p:sp>
      <p:sp>
        <p:nvSpPr>
          <p:cNvPr id="4" name="TextBox 3">
            <a:extLst>
              <a:ext uri="{FF2B5EF4-FFF2-40B4-BE49-F238E27FC236}">
                <a16:creationId xmlns:a16="http://schemas.microsoft.com/office/drawing/2014/main" id="{4D88B835-B92C-44BB-88D0-41DC2D7E1547}"/>
              </a:ext>
            </a:extLst>
          </p:cNvPr>
          <p:cNvSpPr txBox="1"/>
          <p:nvPr/>
        </p:nvSpPr>
        <p:spPr>
          <a:xfrm>
            <a:off x="4218214" y="4949111"/>
            <a:ext cx="3755572" cy="400110"/>
          </a:xfrm>
          <a:prstGeom prst="rect">
            <a:avLst/>
          </a:prstGeom>
          <a:noFill/>
        </p:spPr>
        <p:txBody>
          <a:bodyPr wrap="square" rtlCol="0">
            <a:spAutoFit/>
          </a:bodyPr>
          <a:lstStyle/>
          <a:p>
            <a:pPr algn="ctr"/>
            <a:r>
              <a:rPr lang="en-GB" sz="2000" dirty="0"/>
              <a:t>*You still have to take a position!</a:t>
            </a:r>
          </a:p>
        </p:txBody>
      </p:sp>
    </p:spTree>
    <p:extLst>
      <p:ext uri="{BB962C8B-B14F-4D97-AF65-F5344CB8AC3E}">
        <p14:creationId xmlns:p14="http://schemas.microsoft.com/office/powerpoint/2010/main" val="172228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Is there any good reason to think that you have </a:t>
            </a:r>
          </a:p>
          <a:p>
            <a:pPr marL="0" indent="0" algn="ctr">
              <a:buNone/>
            </a:pPr>
            <a:r>
              <a:rPr lang="en-US" sz="4000" dirty="0"/>
              <a:t>a priori knowledge?</a:t>
            </a:r>
          </a:p>
        </p:txBody>
      </p:sp>
    </p:spTree>
    <p:extLst>
      <p:ext uri="{BB962C8B-B14F-4D97-AF65-F5344CB8AC3E}">
        <p14:creationId xmlns:p14="http://schemas.microsoft.com/office/powerpoint/2010/main" val="184045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Is there any good reason to think that you have </a:t>
            </a:r>
          </a:p>
          <a:p>
            <a:pPr marL="0" indent="0" algn="ctr">
              <a:buNone/>
            </a:pPr>
            <a:r>
              <a:rPr lang="en-US" sz="4000" b="1" dirty="0">
                <a:solidFill>
                  <a:schemeClr val="accent2"/>
                </a:solidFill>
              </a:rPr>
              <a:t>a priori knowledge</a:t>
            </a:r>
            <a:r>
              <a:rPr lang="en-US" sz="4000" dirty="0"/>
              <a:t>?</a:t>
            </a:r>
          </a:p>
        </p:txBody>
      </p:sp>
    </p:spTree>
    <p:extLst>
      <p:ext uri="{BB962C8B-B14F-4D97-AF65-F5344CB8AC3E}">
        <p14:creationId xmlns:p14="http://schemas.microsoft.com/office/powerpoint/2010/main" val="373288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FF0000"/>
                </a:solidFill>
              </a:rPr>
              <a:t>Is there any good reason to think that </a:t>
            </a:r>
            <a:r>
              <a:rPr lang="en-US" sz="4000" dirty="0"/>
              <a:t>you have </a:t>
            </a:r>
          </a:p>
          <a:p>
            <a:pPr marL="0" indent="0" algn="ctr">
              <a:buNone/>
            </a:pPr>
            <a:r>
              <a:rPr lang="en-US" sz="4000" b="1" dirty="0">
                <a:solidFill>
                  <a:schemeClr val="accent2">
                    <a:lumMod val="20000"/>
                    <a:lumOff val="80000"/>
                  </a:schemeClr>
                </a:solidFill>
              </a:rPr>
              <a:t>a priori knowledge</a:t>
            </a:r>
            <a:r>
              <a:rPr lang="en-US" sz="4000" dirty="0"/>
              <a:t>?</a:t>
            </a:r>
          </a:p>
        </p:txBody>
      </p:sp>
    </p:spTree>
    <p:extLst>
      <p:ext uri="{BB962C8B-B14F-4D97-AF65-F5344CB8AC3E}">
        <p14:creationId xmlns:p14="http://schemas.microsoft.com/office/powerpoint/2010/main" val="4099667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FF0000"/>
                </a:solidFill>
              </a:rPr>
              <a:t>Is there any good reason to think that </a:t>
            </a:r>
            <a:r>
              <a:rPr lang="en-US" sz="4000" dirty="0"/>
              <a:t>you have </a:t>
            </a:r>
          </a:p>
          <a:p>
            <a:pPr marL="0" indent="0" algn="ctr">
              <a:buNone/>
            </a:pPr>
            <a:r>
              <a:rPr lang="en-US" sz="4000" b="1" dirty="0">
                <a:solidFill>
                  <a:schemeClr val="accent2">
                    <a:lumMod val="20000"/>
                    <a:lumOff val="80000"/>
                  </a:schemeClr>
                </a:solidFill>
              </a:rPr>
              <a:t>a priori knowledge</a:t>
            </a:r>
            <a:r>
              <a:rPr lang="en-US" sz="4000" dirty="0"/>
              <a:t>?</a:t>
            </a:r>
          </a:p>
        </p:txBody>
      </p:sp>
      <p:cxnSp>
        <p:nvCxnSpPr>
          <p:cNvPr id="4" name="Straight Connector 3">
            <a:extLst>
              <a:ext uri="{FF2B5EF4-FFF2-40B4-BE49-F238E27FC236}">
                <a16:creationId xmlns:a16="http://schemas.microsoft.com/office/drawing/2014/main" id="{19FD24CA-0698-4AEB-80EE-39F428E0CBED}"/>
              </a:ext>
            </a:extLst>
          </p:cNvPr>
          <p:cNvCxnSpPr/>
          <p:nvPr/>
        </p:nvCxnSpPr>
        <p:spPr>
          <a:xfrm>
            <a:off x="2220686" y="3113314"/>
            <a:ext cx="0" cy="10776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8337228-1434-493A-B9FD-9F92CB51AAA2}"/>
              </a:ext>
            </a:extLst>
          </p:cNvPr>
          <p:cNvCxnSpPr/>
          <p:nvPr/>
        </p:nvCxnSpPr>
        <p:spPr>
          <a:xfrm>
            <a:off x="2220686" y="4191000"/>
            <a:ext cx="1273628" cy="0"/>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C506D0E-7D9A-4F4D-859E-FFCE8CFE87EF}"/>
              </a:ext>
            </a:extLst>
          </p:cNvPr>
          <p:cNvSpPr txBox="1"/>
          <p:nvPr/>
        </p:nvSpPr>
        <p:spPr>
          <a:xfrm>
            <a:off x="3788229" y="4027714"/>
            <a:ext cx="4735283" cy="1015663"/>
          </a:xfrm>
          <a:prstGeom prst="rect">
            <a:avLst/>
          </a:prstGeom>
          <a:noFill/>
        </p:spPr>
        <p:txBody>
          <a:bodyPr wrap="square" rtlCol="0">
            <a:spAutoFit/>
          </a:bodyPr>
          <a:lstStyle/>
          <a:p>
            <a:pPr marL="285750" indent="-285750">
              <a:buFontTx/>
              <a:buChar char="-"/>
            </a:pPr>
            <a:r>
              <a:rPr lang="en-GB" sz="2000" dirty="0"/>
              <a:t>What are the reasons for/against? </a:t>
            </a:r>
          </a:p>
          <a:p>
            <a:pPr marL="285750" indent="-285750">
              <a:buFontTx/>
              <a:buChar char="-"/>
            </a:pPr>
            <a:r>
              <a:rPr lang="en-GB" sz="2000" dirty="0"/>
              <a:t>What are the objections to those? </a:t>
            </a:r>
          </a:p>
          <a:p>
            <a:pPr marL="285750" indent="-285750">
              <a:buFontTx/>
              <a:buChar char="-"/>
            </a:pPr>
            <a:r>
              <a:rPr lang="en-GB" sz="2000" dirty="0"/>
              <a:t>Are they successful? </a:t>
            </a:r>
          </a:p>
        </p:txBody>
      </p:sp>
    </p:spTree>
    <p:extLst>
      <p:ext uri="{BB962C8B-B14F-4D97-AF65-F5344CB8AC3E}">
        <p14:creationId xmlns:p14="http://schemas.microsoft.com/office/powerpoint/2010/main" val="3823998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C00000"/>
                </a:solidFill>
              </a:rPr>
              <a:t>Thesis Statements</a:t>
            </a:r>
          </a:p>
        </p:txBody>
      </p:sp>
    </p:spTree>
    <p:extLst>
      <p:ext uri="{BB962C8B-B14F-4D97-AF65-F5344CB8AC3E}">
        <p14:creationId xmlns:p14="http://schemas.microsoft.com/office/powerpoint/2010/main" val="460497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0" indent="0" algn="ctr">
              <a:buNone/>
            </a:pPr>
            <a:r>
              <a:rPr lang="en-US" b="1" i="1" dirty="0"/>
              <a:t>Causation is nothing but constant conjunction. Discuss.</a:t>
            </a:r>
          </a:p>
          <a:p>
            <a:pPr marL="0" indent="0" algn="ctr">
              <a:buNone/>
            </a:pPr>
            <a:endParaRPr lang="en-US" b="1" dirty="0"/>
          </a:p>
          <a:p>
            <a:pPr marL="514350" indent="-514350" algn="ctr">
              <a:buFont typeface="+mj-lt"/>
              <a:buAutoNum type="arabicPeriod"/>
            </a:pPr>
            <a:r>
              <a:rPr lang="en-US" dirty="0"/>
              <a:t>Hume said that it is, but others disagree.</a:t>
            </a:r>
          </a:p>
          <a:p>
            <a:pPr marL="514350" indent="-514350" algn="ctr">
              <a:buFont typeface="+mj-lt"/>
              <a:buAutoNum type="arabicPeriod"/>
            </a:pPr>
            <a:endParaRPr lang="en-US" dirty="0"/>
          </a:p>
          <a:p>
            <a:pPr marL="514350" indent="-514350" algn="ctr">
              <a:buFont typeface="+mj-lt"/>
              <a:buAutoNum type="arabicPeriod"/>
            </a:pPr>
            <a:r>
              <a:rPr lang="en-US" dirty="0"/>
              <a:t>I think this is right because I agree with Hume. </a:t>
            </a:r>
          </a:p>
          <a:p>
            <a:pPr marL="514350" indent="-514350" algn="ctr">
              <a:buFont typeface="+mj-lt"/>
              <a:buAutoNum type="arabicPeriod"/>
            </a:pPr>
            <a:endParaRPr lang="en-US" dirty="0"/>
          </a:p>
          <a:p>
            <a:pPr marL="514350" indent="-514350" algn="ctr">
              <a:buFont typeface="+mj-lt"/>
              <a:buAutoNum type="arabicPeriod"/>
            </a:pPr>
            <a:r>
              <a:rPr lang="en-US" dirty="0"/>
              <a:t>I will argue that causation is nothing but constant conjunction. </a:t>
            </a:r>
          </a:p>
          <a:p>
            <a:pPr marL="514350" indent="-514350" algn="ctr">
              <a:buFont typeface="+mj-lt"/>
              <a:buAutoNum type="arabicPeriod"/>
            </a:pPr>
            <a:endParaRPr lang="en-US" dirty="0"/>
          </a:p>
          <a:p>
            <a:pPr marL="514350" indent="-514350" algn="ctr">
              <a:buFont typeface="+mj-lt"/>
              <a:buAutoNum type="arabicPeriod"/>
            </a:pPr>
            <a:r>
              <a:rPr lang="en-US" dirty="0"/>
              <a:t>There is much debate about causation and whether all effects are caused or not. I will show that the unmoved mover is not caused so not all events are caused. So there is not always constant conjunction.</a:t>
            </a:r>
          </a:p>
        </p:txBody>
      </p:sp>
    </p:spTree>
    <p:extLst>
      <p:ext uri="{BB962C8B-B14F-4D97-AF65-F5344CB8AC3E}">
        <p14:creationId xmlns:p14="http://schemas.microsoft.com/office/powerpoint/2010/main" val="1370161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0" indent="0" algn="ctr">
              <a:buNone/>
            </a:pPr>
            <a:r>
              <a:rPr lang="en-US" b="1" i="1" dirty="0"/>
              <a:t>Causation is nothing but constant conjunction. Discuss.</a:t>
            </a:r>
          </a:p>
          <a:p>
            <a:pPr marL="0" indent="0" algn="ctr">
              <a:buNone/>
            </a:pPr>
            <a:endParaRPr lang="en-US" b="1" dirty="0"/>
          </a:p>
          <a:p>
            <a:pPr marL="514350" indent="-514350" algn="ctr">
              <a:buFont typeface="+mj-lt"/>
              <a:buAutoNum type="arabicPeriod"/>
            </a:pPr>
            <a:r>
              <a:rPr lang="en-US" b="1" dirty="0">
                <a:solidFill>
                  <a:schemeClr val="accent2"/>
                </a:solidFill>
              </a:rPr>
              <a:t>Hume said that it is, but others disagree.</a:t>
            </a:r>
          </a:p>
          <a:p>
            <a:pPr marL="514350" indent="-514350" algn="ctr">
              <a:buFont typeface="+mj-lt"/>
              <a:buAutoNum type="arabicPeriod"/>
            </a:pPr>
            <a:endParaRPr lang="en-US" dirty="0"/>
          </a:p>
          <a:p>
            <a:pPr marL="514350" indent="-514350" algn="ctr">
              <a:buFont typeface="+mj-lt"/>
              <a:buAutoNum type="arabicPeriod"/>
            </a:pPr>
            <a:r>
              <a:rPr lang="en-US" dirty="0">
                <a:solidFill>
                  <a:schemeClr val="bg2">
                    <a:lumMod val="75000"/>
                  </a:schemeClr>
                </a:solidFill>
              </a:rPr>
              <a:t>I think this is right because I agree with Hume. </a:t>
            </a:r>
          </a:p>
          <a:p>
            <a:pPr marL="514350" indent="-514350" algn="ctr">
              <a:buFont typeface="+mj-lt"/>
              <a:buAutoNum type="arabicPeriod"/>
            </a:pPr>
            <a:endParaRPr lang="en-US" dirty="0">
              <a:solidFill>
                <a:schemeClr val="bg2">
                  <a:lumMod val="75000"/>
                </a:schemeClr>
              </a:solidFill>
            </a:endParaRPr>
          </a:p>
          <a:p>
            <a:pPr marL="514350" indent="-514350" algn="ctr">
              <a:buFont typeface="+mj-lt"/>
              <a:buAutoNum type="arabicPeriod"/>
            </a:pPr>
            <a:r>
              <a:rPr lang="en-US" dirty="0">
                <a:solidFill>
                  <a:schemeClr val="bg2">
                    <a:lumMod val="75000"/>
                  </a:schemeClr>
                </a:solidFill>
              </a:rPr>
              <a:t>I will argue that causation is nothing but constant conjunction. </a:t>
            </a:r>
          </a:p>
          <a:p>
            <a:pPr marL="514350" indent="-514350" algn="ctr">
              <a:buFont typeface="+mj-lt"/>
              <a:buAutoNum type="arabicPeriod"/>
            </a:pPr>
            <a:endParaRPr lang="en-US" dirty="0">
              <a:solidFill>
                <a:schemeClr val="bg2">
                  <a:lumMod val="75000"/>
                </a:schemeClr>
              </a:solidFill>
            </a:endParaRPr>
          </a:p>
          <a:p>
            <a:pPr marL="514350" indent="-514350" algn="ctr">
              <a:buFont typeface="+mj-lt"/>
              <a:buAutoNum type="arabicPeriod"/>
            </a:pPr>
            <a:r>
              <a:rPr lang="en-US" dirty="0">
                <a:solidFill>
                  <a:schemeClr val="bg2">
                    <a:lumMod val="75000"/>
                  </a:schemeClr>
                </a:solidFill>
              </a:rPr>
              <a:t>There is much debate about causation and whether all effects are caused or not. I will show that the unmoved mover is not caused so not all events are caused. So there is not always constant conjunction.</a:t>
            </a:r>
          </a:p>
        </p:txBody>
      </p:sp>
    </p:spTree>
    <p:extLst>
      <p:ext uri="{BB962C8B-B14F-4D97-AF65-F5344CB8AC3E}">
        <p14:creationId xmlns:p14="http://schemas.microsoft.com/office/powerpoint/2010/main" val="52295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0" indent="0" algn="ctr">
              <a:buNone/>
            </a:pPr>
            <a:r>
              <a:rPr lang="en-US" b="1" i="1" dirty="0"/>
              <a:t>Causation is nothing but constant conjunction. Discuss.</a:t>
            </a:r>
          </a:p>
          <a:p>
            <a:pPr marL="0" indent="0" algn="ctr">
              <a:buNone/>
            </a:pPr>
            <a:endParaRPr lang="en-US" b="1" dirty="0"/>
          </a:p>
          <a:p>
            <a:pPr marL="514350" indent="-514350" algn="ctr">
              <a:buFont typeface="+mj-lt"/>
              <a:buAutoNum type="arabicPeriod"/>
            </a:pPr>
            <a:r>
              <a:rPr lang="en-US" dirty="0">
                <a:solidFill>
                  <a:schemeClr val="bg2">
                    <a:lumMod val="75000"/>
                  </a:schemeClr>
                </a:solidFill>
              </a:rPr>
              <a:t>Hume said that it is, but others disagree.</a:t>
            </a:r>
          </a:p>
          <a:p>
            <a:pPr marL="514350" indent="-514350" algn="ctr">
              <a:buFont typeface="+mj-lt"/>
              <a:buAutoNum type="arabicPeriod"/>
            </a:pPr>
            <a:endParaRPr lang="en-US" dirty="0"/>
          </a:p>
          <a:p>
            <a:pPr marL="514350" indent="-514350" algn="ctr">
              <a:buFont typeface="+mj-lt"/>
              <a:buAutoNum type="arabicPeriod"/>
            </a:pPr>
            <a:r>
              <a:rPr lang="en-US" b="1" dirty="0">
                <a:solidFill>
                  <a:schemeClr val="accent2"/>
                </a:solidFill>
              </a:rPr>
              <a:t>I think this is right because I agree with Hume. </a:t>
            </a:r>
          </a:p>
          <a:p>
            <a:pPr marL="514350" indent="-514350" algn="ctr">
              <a:buFont typeface="+mj-lt"/>
              <a:buAutoNum type="arabicPeriod"/>
            </a:pPr>
            <a:endParaRPr lang="en-US" dirty="0"/>
          </a:p>
          <a:p>
            <a:pPr marL="514350" indent="-514350" algn="ctr">
              <a:buFont typeface="+mj-lt"/>
              <a:buAutoNum type="arabicPeriod"/>
            </a:pPr>
            <a:r>
              <a:rPr lang="en-US" dirty="0">
                <a:solidFill>
                  <a:schemeClr val="bg2">
                    <a:lumMod val="75000"/>
                  </a:schemeClr>
                </a:solidFill>
              </a:rPr>
              <a:t>I will argue that causation is nothing but constant conjunction. </a:t>
            </a:r>
          </a:p>
          <a:p>
            <a:pPr marL="514350" indent="-514350" algn="ctr">
              <a:buFont typeface="+mj-lt"/>
              <a:buAutoNum type="arabicPeriod"/>
            </a:pPr>
            <a:endParaRPr lang="en-US" dirty="0">
              <a:solidFill>
                <a:schemeClr val="bg2">
                  <a:lumMod val="75000"/>
                </a:schemeClr>
              </a:solidFill>
            </a:endParaRPr>
          </a:p>
          <a:p>
            <a:pPr marL="514350" indent="-514350" algn="ctr">
              <a:buFont typeface="+mj-lt"/>
              <a:buAutoNum type="arabicPeriod"/>
            </a:pPr>
            <a:r>
              <a:rPr lang="en-US" dirty="0">
                <a:solidFill>
                  <a:schemeClr val="bg2">
                    <a:lumMod val="75000"/>
                  </a:schemeClr>
                </a:solidFill>
              </a:rPr>
              <a:t>There is much debate about causation and whether all effects are caused or not. I will show that the unmoved mover is not caused so not all events are caused. So there is not always constant conjunction.</a:t>
            </a:r>
          </a:p>
        </p:txBody>
      </p:sp>
    </p:spTree>
    <p:extLst>
      <p:ext uri="{BB962C8B-B14F-4D97-AF65-F5344CB8AC3E}">
        <p14:creationId xmlns:p14="http://schemas.microsoft.com/office/powerpoint/2010/main" val="162630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0" indent="0" algn="ctr">
              <a:buNone/>
            </a:pPr>
            <a:r>
              <a:rPr lang="en-US" b="1" i="1" dirty="0"/>
              <a:t>Causation is nothing but constant conjunction. Discuss.</a:t>
            </a:r>
          </a:p>
          <a:p>
            <a:pPr marL="0" indent="0" algn="ctr">
              <a:buNone/>
            </a:pPr>
            <a:endParaRPr lang="en-US" b="1" dirty="0"/>
          </a:p>
          <a:p>
            <a:pPr marL="514350" indent="-514350" algn="ctr">
              <a:buFont typeface="+mj-lt"/>
              <a:buAutoNum type="arabicPeriod"/>
            </a:pPr>
            <a:r>
              <a:rPr lang="en-US" dirty="0">
                <a:solidFill>
                  <a:schemeClr val="bg2">
                    <a:lumMod val="75000"/>
                  </a:schemeClr>
                </a:solidFill>
              </a:rPr>
              <a:t>Hume said that it is, but others disagree.</a:t>
            </a:r>
          </a:p>
          <a:p>
            <a:pPr marL="514350" indent="-514350" algn="ctr">
              <a:buFont typeface="+mj-lt"/>
              <a:buAutoNum type="arabicPeriod"/>
            </a:pPr>
            <a:endParaRPr lang="en-US" dirty="0"/>
          </a:p>
          <a:p>
            <a:pPr marL="514350" indent="-514350" algn="ctr">
              <a:buFont typeface="+mj-lt"/>
              <a:buAutoNum type="arabicPeriod"/>
            </a:pPr>
            <a:r>
              <a:rPr lang="en-US" dirty="0">
                <a:solidFill>
                  <a:schemeClr val="bg2">
                    <a:lumMod val="75000"/>
                  </a:schemeClr>
                </a:solidFill>
              </a:rPr>
              <a:t>I think this is right because I agree with Hume. </a:t>
            </a:r>
          </a:p>
          <a:p>
            <a:pPr marL="514350" indent="-514350" algn="ctr">
              <a:buFont typeface="+mj-lt"/>
              <a:buAutoNum type="arabicPeriod"/>
            </a:pPr>
            <a:endParaRPr lang="en-US" dirty="0"/>
          </a:p>
          <a:p>
            <a:pPr marL="514350" indent="-514350" algn="ctr">
              <a:buFont typeface="+mj-lt"/>
              <a:buAutoNum type="arabicPeriod"/>
            </a:pPr>
            <a:r>
              <a:rPr lang="en-US" b="1" dirty="0">
                <a:solidFill>
                  <a:schemeClr val="accent2"/>
                </a:solidFill>
              </a:rPr>
              <a:t>I will argue that causation is nothing but constant conjunction. </a:t>
            </a:r>
          </a:p>
          <a:p>
            <a:pPr marL="514350" indent="-514350" algn="ctr">
              <a:buFont typeface="+mj-lt"/>
              <a:buAutoNum type="arabicPeriod"/>
            </a:pPr>
            <a:endParaRPr lang="en-US" dirty="0">
              <a:solidFill>
                <a:schemeClr val="bg2">
                  <a:lumMod val="75000"/>
                </a:schemeClr>
              </a:solidFill>
            </a:endParaRPr>
          </a:p>
          <a:p>
            <a:pPr marL="514350" indent="-514350" algn="ctr">
              <a:buFont typeface="+mj-lt"/>
              <a:buAutoNum type="arabicPeriod"/>
            </a:pPr>
            <a:r>
              <a:rPr lang="en-US" dirty="0">
                <a:solidFill>
                  <a:schemeClr val="bg2">
                    <a:lumMod val="75000"/>
                  </a:schemeClr>
                </a:solidFill>
              </a:rPr>
              <a:t>There is much debate about causation and whether all effects are caused or not. I will show that the unmoved mover is not caused so not all events are caused. So there is not always constant conjunction.</a:t>
            </a:r>
          </a:p>
        </p:txBody>
      </p:sp>
    </p:spTree>
    <p:extLst>
      <p:ext uri="{BB962C8B-B14F-4D97-AF65-F5344CB8AC3E}">
        <p14:creationId xmlns:p14="http://schemas.microsoft.com/office/powerpoint/2010/main" val="248503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514350" indent="-514350" algn="ctr">
              <a:buFont typeface="+mj-lt"/>
              <a:buAutoNum type="arabicPeriod"/>
            </a:pPr>
            <a:r>
              <a:rPr lang="en-US" dirty="0"/>
              <a:t>What is the topic? </a:t>
            </a:r>
          </a:p>
          <a:p>
            <a:pPr marL="514350" indent="-514350" algn="ctr">
              <a:buFont typeface="+mj-lt"/>
              <a:buAutoNum type="arabicPeriod"/>
            </a:pPr>
            <a:endParaRPr lang="en-US" dirty="0"/>
          </a:p>
          <a:p>
            <a:pPr marL="514350" indent="-514350" algn="ctr">
              <a:buFont typeface="+mj-lt"/>
              <a:buAutoNum type="arabicPeriod"/>
            </a:pPr>
            <a:r>
              <a:rPr lang="en-US" dirty="0"/>
              <a:t>What are the key terms?</a:t>
            </a:r>
          </a:p>
          <a:p>
            <a:pPr marL="514350" indent="-514350" algn="ctr">
              <a:buFont typeface="+mj-lt"/>
              <a:buAutoNum type="arabicPeriod"/>
            </a:pPr>
            <a:endParaRPr lang="en-US" dirty="0"/>
          </a:p>
          <a:p>
            <a:pPr marL="514350" indent="-514350" algn="ctr">
              <a:buFont typeface="+mj-lt"/>
              <a:buAutoNum type="arabicPeriod"/>
            </a:pPr>
            <a:r>
              <a:rPr lang="en-US" dirty="0"/>
              <a:t>What kind of answer does the question invite? </a:t>
            </a:r>
          </a:p>
          <a:p>
            <a:pPr marL="514350" indent="-514350" algn="ctr">
              <a:buFont typeface="+mj-lt"/>
              <a:buAutoNum type="arabicPeriod"/>
            </a:pPr>
            <a:endParaRPr lang="en-US" dirty="0"/>
          </a:p>
        </p:txBody>
      </p:sp>
    </p:spTree>
    <p:extLst>
      <p:ext uri="{BB962C8B-B14F-4D97-AF65-F5344CB8AC3E}">
        <p14:creationId xmlns:p14="http://schemas.microsoft.com/office/powerpoint/2010/main" val="1724136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0" indent="0" algn="ctr">
              <a:buNone/>
            </a:pPr>
            <a:r>
              <a:rPr lang="en-US" b="1" i="1" dirty="0"/>
              <a:t>Causation is nothing but constant conjunction. Discuss.</a:t>
            </a:r>
          </a:p>
          <a:p>
            <a:pPr marL="0" indent="0" algn="ctr">
              <a:buNone/>
            </a:pPr>
            <a:endParaRPr lang="en-US" b="1" dirty="0"/>
          </a:p>
          <a:p>
            <a:pPr marL="514350" indent="-514350" algn="ctr">
              <a:buFont typeface="+mj-lt"/>
              <a:buAutoNum type="arabicPeriod"/>
            </a:pPr>
            <a:r>
              <a:rPr lang="en-US" dirty="0">
                <a:solidFill>
                  <a:schemeClr val="bg2">
                    <a:lumMod val="75000"/>
                  </a:schemeClr>
                </a:solidFill>
              </a:rPr>
              <a:t>Hume said that it is, but others disagree.</a:t>
            </a:r>
          </a:p>
          <a:p>
            <a:pPr marL="514350" indent="-514350" algn="ctr">
              <a:buFont typeface="+mj-lt"/>
              <a:buAutoNum type="arabicPeriod"/>
            </a:pPr>
            <a:endParaRPr lang="en-US" dirty="0"/>
          </a:p>
          <a:p>
            <a:pPr marL="514350" indent="-514350" algn="ctr">
              <a:buFont typeface="+mj-lt"/>
              <a:buAutoNum type="arabicPeriod"/>
            </a:pPr>
            <a:r>
              <a:rPr lang="en-US" dirty="0">
                <a:solidFill>
                  <a:schemeClr val="bg2">
                    <a:lumMod val="75000"/>
                  </a:schemeClr>
                </a:solidFill>
              </a:rPr>
              <a:t>I think this is right because I agree with Hume. </a:t>
            </a:r>
          </a:p>
          <a:p>
            <a:pPr marL="514350" indent="-514350" algn="ctr">
              <a:buFont typeface="+mj-lt"/>
              <a:buAutoNum type="arabicPeriod"/>
            </a:pPr>
            <a:endParaRPr lang="en-US" dirty="0"/>
          </a:p>
          <a:p>
            <a:pPr marL="514350" indent="-514350" algn="ctr">
              <a:buFont typeface="+mj-lt"/>
              <a:buAutoNum type="arabicPeriod"/>
            </a:pPr>
            <a:r>
              <a:rPr lang="en-US" dirty="0">
                <a:solidFill>
                  <a:schemeClr val="bg2">
                    <a:lumMod val="75000"/>
                  </a:schemeClr>
                </a:solidFill>
              </a:rPr>
              <a:t>I will argue that causation is nothing but constant conjunction. </a:t>
            </a:r>
          </a:p>
          <a:p>
            <a:pPr marL="514350" indent="-514350" algn="ctr">
              <a:buFont typeface="+mj-lt"/>
              <a:buAutoNum type="arabicPeriod"/>
            </a:pPr>
            <a:endParaRPr lang="en-US" dirty="0">
              <a:solidFill>
                <a:schemeClr val="bg2">
                  <a:lumMod val="75000"/>
                </a:schemeClr>
              </a:solidFill>
            </a:endParaRPr>
          </a:p>
          <a:p>
            <a:pPr marL="514350" indent="-514350" algn="ctr">
              <a:buFont typeface="+mj-lt"/>
              <a:buAutoNum type="arabicPeriod"/>
            </a:pPr>
            <a:r>
              <a:rPr lang="en-US" b="1" dirty="0">
                <a:solidFill>
                  <a:schemeClr val="accent2"/>
                </a:solidFill>
              </a:rPr>
              <a:t>There is much debate about causation and whether all effects are caused or not. I will show that the unmoved mover is not caused so not all events are caused. So there is not always constant conjunction.</a:t>
            </a:r>
          </a:p>
        </p:txBody>
      </p:sp>
    </p:spTree>
    <p:extLst>
      <p:ext uri="{BB962C8B-B14F-4D97-AF65-F5344CB8AC3E}">
        <p14:creationId xmlns:p14="http://schemas.microsoft.com/office/powerpoint/2010/main" val="38010503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t>In general a good thesis statement should:</a:t>
            </a:r>
          </a:p>
          <a:p>
            <a:pPr marL="0" indent="0" algn="ctr">
              <a:buNone/>
            </a:pPr>
            <a:endParaRPr lang="en-US" sz="4000" b="1" dirty="0"/>
          </a:p>
          <a:p>
            <a:pPr lvl="7">
              <a:buClr>
                <a:srgbClr val="7030A0"/>
              </a:buClr>
              <a:buFont typeface="Wingdings" panose="05000000000000000000" pitchFamily="2" charset="2"/>
              <a:buChar char="ü"/>
            </a:pPr>
            <a:r>
              <a:rPr lang="en-US" sz="3500" dirty="0"/>
              <a:t>Take a position</a:t>
            </a:r>
          </a:p>
          <a:p>
            <a:pPr lvl="7">
              <a:buClr>
                <a:srgbClr val="7030A0"/>
              </a:buClr>
              <a:buFont typeface="Wingdings" panose="05000000000000000000" pitchFamily="2" charset="2"/>
              <a:buChar char="ü"/>
            </a:pPr>
            <a:r>
              <a:rPr lang="en-US" sz="3500" dirty="0"/>
              <a:t>Be on topic</a:t>
            </a:r>
          </a:p>
          <a:p>
            <a:pPr lvl="7">
              <a:buClr>
                <a:srgbClr val="7030A0"/>
              </a:buClr>
              <a:buFont typeface="Wingdings" panose="05000000000000000000" pitchFamily="2" charset="2"/>
              <a:buChar char="ü"/>
            </a:pPr>
            <a:r>
              <a:rPr lang="en-US" sz="3500" dirty="0"/>
              <a:t>Be narrow in scope</a:t>
            </a:r>
          </a:p>
          <a:p>
            <a:pPr lvl="7">
              <a:buClr>
                <a:srgbClr val="7030A0"/>
              </a:buClr>
              <a:buFont typeface="Wingdings" panose="05000000000000000000" pitchFamily="2" charset="2"/>
              <a:buChar char="ü"/>
            </a:pPr>
            <a:r>
              <a:rPr lang="en-US" sz="3500" dirty="0"/>
              <a:t>Be precise</a:t>
            </a:r>
          </a:p>
          <a:p>
            <a:pPr algn="ctr">
              <a:buFontTx/>
              <a:buChar char="-"/>
            </a:pPr>
            <a:endParaRPr lang="en-US" sz="4000" dirty="0"/>
          </a:p>
        </p:txBody>
      </p:sp>
    </p:spTree>
    <p:extLst>
      <p:ext uri="{BB962C8B-B14F-4D97-AF65-F5344CB8AC3E}">
        <p14:creationId xmlns:p14="http://schemas.microsoft.com/office/powerpoint/2010/main" val="2038412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2D130-C7AD-4C4E-BB71-A826ACFB238C}"/>
              </a:ext>
            </a:extLst>
          </p:cNvPr>
          <p:cNvSpPr txBox="1">
            <a:spLocks/>
          </p:cNvSpPr>
          <p:nvPr/>
        </p:nvSpPr>
        <p:spPr>
          <a:xfrm>
            <a:off x="870473" y="731520"/>
            <a:ext cx="10515600" cy="5886507"/>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b="1" i="1" dirty="0"/>
              <a:t>Causation is nothing but constant conjunction. Discuss.</a:t>
            </a:r>
          </a:p>
          <a:p>
            <a:pPr marL="0" indent="0" algn="ctr">
              <a:buFont typeface="Arial"/>
              <a:buNone/>
            </a:pPr>
            <a:endParaRPr lang="en-US" b="1" i="1" dirty="0"/>
          </a:p>
          <a:p>
            <a:pPr marL="0" indent="0" algn="ctr">
              <a:buFont typeface="Arial"/>
              <a:buNone/>
            </a:pPr>
            <a:endParaRPr lang="en-US" b="1" i="1" dirty="0"/>
          </a:p>
          <a:p>
            <a:pPr marL="0" indent="0" algn="ctr">
              <a:buFont typeface="Arial"/>
              <a:buNone/>
            </a:pPr>
            <a:endParaRPr lang="en-US" b="1" i="1" dirty="0"/>
          </a:p>
          <a:p>
            <a:pPr marL="0" indent="0" algn="ctr">
              <a:buNone/>
            </a:pPr>
            <a:r>
              <a:rPr lang="en-US" dirty="0"/>
              <a:t>I will argue that counterexamples to the necessity and sufficiency of constant conjunct assume that constant conjunction must be </a:t>
            </a:r>
            <a:r>
              <a:rPr lang="en-US" dirty="0" err="1"/>
              <a:t>exceptionless</a:t>
            </a:r>
            <a:r>
              <a:rPr lang="en-US" dirty="0"/>
              <a:t>; if constant conjunction can be weaker than that, then these counterexamples fail to prove that causation cannot be nothing but constant conjunction. </a:t>
            </a:r>
          </a:p>
          <a:p>
            <a:pPr marL="0" indent="0" algn="ctr">
              <a:buFont typeface="Arial"/>
              <a:buNone/>
            </a:pPr>
            <a:endParaRPr lang="en-US" b="1" i="1" dirty="0"/>
          </a:p>
          <a:p>
            <a:pPr marL="0" indent="0" algn="ctr">
              <a:buFont typeface="Arial"/>
              <a:buNone/>
            </a:pPr>
            <a:endParaRPr lang="en-US" b="1" i="1" dirty="0"/>
          </a:p>
          <a:p>
            <a:pPr marL="0" indent="0" algn="ctr">
              <a:buFont typeface="Arial"/>
              <a:buNone/>
            </a:pPr>
            <a:endParaRPr lang="en-US" b="1" dirty="0"/>
          </a:p>
        </p:txBody>
      </p:sp>
    </p:spTree>
    <p:extLst>
      <p:ext uri="{BB962C8B-B14F-4D97-AF65-F5344CB8AC3E}">
        <p14:creationId xmlns:p14="http://schemas.microsoft.com/office/powerpoint/2010/main" val="4231150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C00000"/>
                </a:solidFill>
              </a:rPr>
              <a:t>Essay Outlines</a:t>
            </a:r>
          </a:p>
        </p:txBody>
      </p:sp>
    </p:spTree>
    <p:extLst>
      <p:ext uri="{BB962C8B-B14F-4D97-AF65-F5344CB8AC3E}">
        <p14:creationId xmlns:p14="http://schemas.microsoft.com/office/powerpoint/2010/main" val="2140601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8859" y="1285875"/>
            <a:ext cx="3933825" cy="4919663"/>
          </a:xfrm>
          <a:ln w="25400">
            <a:solidFill>
              <a:schemeClr val="accent1"/>
            </a:solidFill>
          </a:ln>
        </p:spPr>
        <p:txBody>
          <a:bodyPr anchor="t">
            <a:normAutofit/>
          </a:bodyPr>
          <a:lstStyle/>
          <a:p>
            <a:r>
              <a:rPr lang="en-US" dirty="0"/>
              <a:t>THESIS STATEMENT</a:t>
            </a:r>
          </a:p>
          <a:p>
            <a:pPr lvl="1"/>
            <a:r>
              <a:rPr lang="en-US" dirty="0"/>
              <a:t>Introduction</a:t>
            </a:r>
          </a:p>
          <a:p>
            <a:pPr lvl="1"/>
            <a:r>
              <a:rPr lang="en-US" dirty="0"/>
              <a:t>Definition of Key Terms</a:t>
            </a:r>
          </a:p>
          <a:p>
            <a:pPr lvl="1"/>
            <a:r>
              <a:rPr lang="en-US" dirty="0"/>
              <a:t>Argument for THESIS</a:t>
            </a:r>
          </a:p>
          <a:p>
            <a:pPr lvl="2"/>
            <a:r>
              <a:rPr lang="en-US" dirty="0"/>
              <a:t>Premise 1</a:t>
            </a:r>
          </a:p>
          <a:p>
            <a:pPr lvl="2"/>
            <a:r>
              <a:rPr lang="en-US" dirty="0"/>
              <a:t>Premise 2</a:t>
            </a:r>
          </a:p>
          <a:p>
            <a:pPr lvl="2"/>
            <a:r>
              <a:rPr lang="en-US" dirty="0"/>
              <a:t>Premise </a:t>
            </a:r>
            <a:r>
              <a:rPr lang="en-US" i="1" dirty="0"/>
              <a:t>n</a:t>
            </a:r>
            <a:endParaRPr lang="en-US" dirty="0"/>
          </a:p>
          <a:p>
            <a:pPr lvl="1"/>
            <a:r>
              <a:rPr lang="en-US" dirty="0"/>
              <a:t>Objection 1</a:t>
            </a:r>
          </a:p>
          <a:p>
            <a:pPr lvl="2"/>
            <a:r>
              <a:rPr lang="en-US" dirty="0"/>
              <a:t>Response </a:t>
            </a:r>
          </a:p>
          <a:p>
            <a:pPr lvl="1"/>
            <a:r>
              <a:rPr lang="en-US" dirty="0"/>
              <a:t>Objection 2</a:t>
            </a:r>
          </a:p>
          <a:p>
            <a:pPr lvl="2"/>
            <a:r>
              <a:rPr lang="en-US" dirty="0"/>
              <a:t>Response</a:t>
            </a:r>
          </a:p>
          <a:p>
            <a:pPr lvl="1"/>
            <a:r>
              <a:rPr lang="en-US" dirty="0"/>
              <a:t>Conclusion</a:t>
            </a:r>
          </a:p>
          <a:p>
            <a:pPr lvl="1"/>
            <a:endParaRPr lang="en-US" dirty="0"/>
          </a:p>
        </p:txBody>
      </p:sp>
      <p:sp>
        <p:nvSpPr>
          <p:cNvPr id="4" name="Content Placeholder 2"/>
          <p:cNvSpPr txBox="1">
            <a:spLocks/>
          </p:cNvSpPr>
          <p:nvPr/>
        </p:nvSpPr>
        <p:spPr>
          <a:xfrm>
            <a:off x="6954651" y="1291590"/>
            <a:ext cx="3933825" cy="4919663"/>
          </a:xfrm>
          <a:prstGeom prst="rect">
            <a:avLst/>
          </a:prstGeom>
          <a:ln w="25400">
            <a:solidFill>
              <a:srgbClr val="FF0000"/>
            </a:solid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THESIS STATEMENT</a:t>
            </a:r>
          </a:p>
          <a:p>
            <a:pPr lvl="1"/>
            <a:r>
              <a:rPr lang="en-US" dirty="0"/>
              <a:t>Introduction</a:t>
            </a:r>
          </a:p>
          <a:p>
            <a:pPr lvl="1"/>
            <a:r>
              <a:rPr lang="en-US" dirty="0"/>
              <a:t>Explanation of Relevant Theories</a:t>
            </a:r>
          </a:p>
          <a:p>
            <a:pPr lvl="1"/>
            <a:r>
              <a:rPr lang="en-US" dirty="0"/>
              <a:t>Premise 1 of </a:t>
            </a:r>
            <a:r>
              <a:rPr lang="en-US" dirty="0" err="1"/>
              <a:t>Arg</a:t>
            </a:r>
            <a:endParaRPr lang="en-US" dirty="0"/>
          </a:p>
          <a:p>
            <a:pPr lvl="2"/>
            <a:r>
              <a:rPr lang="en-US" dirty="0"/>
              <a:t>Justification </a:t>
            </a:r>
          </a:p>
          <a:p>
            <a:pPr lvl="2"/>
            <a:r>
              <a:rPr lang="en-US" dirty="0"/>
              <a:t>Objection </a:t>
            </a:r>
          </a:p>
          <a:p>
            <a:pPr lvl="2"/>
            <a:r>
              <a:rPr lang="en-US" dirty="0"/>
              <a:t>Reply</a:t>
            </a:r>
          </a:p>
          <a:p>
            <a:pPr lvl="1"/>
            <a:r>
              <a:rPr lang="en-US" dirty="0"/>
              <a:t>Premise 2 of </a:t>
            </a:r>
            <a:r>
              <a:rPr lang="en-US" dirty="0" err="1"/>
              <a:t>Arg</a:t>
            </a:r>
            <a:endParaRPr lang="en-US" dirty="0"/>
          </a:p>
          <a:p>
            <a:pPr lvl="2"/>
            <a:r>
              <a:rPr lang="en-US" dirty="0"/>
              <a:t>Justification </a:t>
            </a:r>
          </a:p>
          <a:p>
            <a:pPr lvl="2"/>
            <a:r>
              <a:rPr lang="en-US" dirty="0"/>
              <a:t>Objection </a:t>
            </a:r>
          </a:p>
          <a:p>
            <a:pPr lvl="2"/>
            <a:r>
              <a:rPr lang="en-US" dirty="0"/>
              <a:t>Reply</a:t>
            </a:r>
          </a:p>
          <a:p>
            <a:pPr lvl="1"/>
            <a:r>
              <a:rPr lang="en-US" dirty="0"/>
              <a:t>Conclusion</a:t>
            </a:r>
          </a:p>
        </p:txBody>
      </p:sp>
      <p:sp>
        <p:nvSpPr>
          <p:cNvPr id="2" name="TextBox 1"/>
          <p:cNvSpPr txBox="1"/>
          <p:nvPr/>
        </p:nvSpPr>
        <p:spPr>
          <a:xfrm>
            <a:off x="666974" y="304060"/>
            <a:ext cx="10822193" cy="707886"/>
          </a:xfrm>
          <a:prstGeom prst="rect">
            <a:avLst/>
          </a:prstGeom>
          <a:noFill/>
        </p:spPr>
        <p:txBody>
          <a:bodyPr wrap="square" rtlCol="0" anchor="ctr">
            <a:spAutoFit/>
          </a:bodyPr>
          <a:lstStyle/>
          <a:p>
            <a:pPr algn="ctr"/>
            <a:r>
              <a:rPr lang="en-US" sz="4000"/>
              <a:t>Some Outline Examples</a:t>
            </a:r>
          </a:p>
        </p:txBody>
      </p:sp>
    </p:spTree>
    <p:extLst>
      <p:ext uri="{BB962C8B-B14F-4D97-AF65-F5344CB8AC3E}">
        <p14:creationId xmlns:p14="http://schemas.microsoft.com/office/powerpoint/2010/main" val="314816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i="1" dirty="0"/>
              <a:t>‘Universities should not use exams to evaluate students.’ Discuss.</a:t>
            </a:r>
          </a:p>
        </p:txBody>
      </p:sp>
    </p:spTree>
    <p:extLst>
      <p:ext uri="{BB962C8B-B14F-4D97-AF65-F5344CB8AC3E}">
        <p14:creationId xmlns:p14="http://schemas.microsoft.com/office/powerpoint/2010/main" val="2663163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5078"/>
            <a:ext cx="10515600" cy="6508376"/>
          </a:xfrm>
        </p:spPr>
        <p:txBody>
          <a:bodyPr anchor="ctr">
            <a:normAutofit fontScale="92500" lnSpcReduction="20000"/>
          </a:bodyPr>
          <a:lstStyle/>
          <a:p>
            <a:r>
              <a:rPr lang="en-US" sz="2400" b="1" dirty="0"/>
              <a:t>THESIS</a:t>
            </a:r>
            <a:r>
              <a:rPr lang="en-US" sz="2400" dirty="0"/>
              <a:t>: Insofar as the purpose of university is (a) to prepare students for the workplace, and (b) to convey knowledge and understanding of the subject studied, universities should not use exams to evaluate students except where doing so is conducive to these aims. </a:t>
            </a:r>
          </a:p>
          <a:p>
            <a:endParaRPr lang="en-US" sz="2400" dirty="0"/>
          </a:p>
          <a:p>
            <a:r>
              <a:rPr lang="en-US" sz="2400" b="1" dirty="0"/>
              <a:t>Premise 1</a:t>
            </a:r>
            <a:r>
              <a:rPr lang="en-US" sz="2400" dirty="0"/>
              <a:t>: The purpose of university is (a) to prepare students for the workplace, and (b) to convey knowledge and understanding of the subject studied. </a:t>
            </a:r>
          </a:p>
          <a:p>
            <a:pPr lvl="1"/>
            <a:r>
              <a:rPr lang="en-US" sz="2000" dirty="0"/>
              <a:t>I will not argue for this premise. For the purposes of this essay, I will assume this premise to be true. </a:t>
            </a:r>
          </a:p>
          <a:p>
            <a:pPr lvl="1"/>
            <a:endParaRPr lang="en-US" sz="2000" dirty="0"/>
          </a:p>
          <a:p>
            <a:r>
              <a:rPr lang="en-US" sz="2400" b="1" dirty="0"/>
              <a:t>Premise 2</a:t>
            </a:r>
            <a:r>
              <a:rPr lang="en-US" sz="2400" dirty="0"/>
              <a:t>: In most cases, exams do not prepare students for the workplace, as exam conditions are unlike most workplace conditions. Thus exams are often inconsistent with aim (a). </a:t>
            </a:r>
          </a:p>
          <a:p>
            <a:pPr lvl="1"/>
            <a:r>
              <a:rPr lang="en-US" sz="2000" dirty="0"/>
              <a:t>You do not have access to reference materials in exam, but do in most workplaces</a:t>
            </a:r>
          </a:p>
          <a:p>
            <a:pPr lvl="1"/>
            <a:r>
              <a:rPr lang="en-US" sz="2000" dirty="0"/>
              <a:t>You do not have access to peer advice, but do in most workplaces</a:t>
            </a:r>
          </a:p>
          <a:p>
            <a:pPr lvl="1"/>
            <a:endParaRPr lang="en-US" sz="2000" dirty="0"/>
          </a:p>
          <a:p>
            <a:r>
              <a:rPr lang="en-US" sz="2400" b="1" dirty="0"/>
              <a:t>Premise 3</a:t>
            </a:r>
            <a:r>
              <a:rPr lang="en-US" sz="2400" dirty="0"/>
              <a:t>: Exams are a poor test of students’ knowledge and understanding. Thus exams are inconsistent with aim (b) </a:t>
            </a:r>
          </a:p>
          <a:p>
            <a:pPr lvl="1"/>
            <a:r>
              <a:rPr lang="en-US" sz="2000" dirty="0"/>
              <a:t>Exams are used to test students’ knowledge and understanding </a:t>
            </a:r>
          </a:p>
          <a:p>
            <a:pPr lvl="1"/>
            <a:r>
              <a:rPr lang="en-US" sz="2000" dirty="0"/>
              <a:t>This is important for ensuring that the university is consistently meeting aim (b)</a:t>
            </a:r>
          </a:p>
          <a:p>
            <a:pPr lvl="1"/>
            <a:r>
              <a:rPr lang="en-US" sz="2000" dirty="0"/>
              <a:t>But exam conditions cause psychological stress that is inconsistent with accurately testing students’ knowledge</a:t>
            </a:r>
          </a:p>
          <a:p>
            <a:pPr lvl="1"/>
            <a:r>
              <a:rPr lang="en-US" sz="2000" dirty="0"/>
              <a:t>So exams will produce false negatives with respect to monitoring success in meeting aim (b) </a:t>
            </a:r>
          </a:p>
          <a:p>
            <a:pPr lvl="1"/>
            <a:r>
              <a:rPr lang="en-US" sz="2000" dirty="0"/>
              <a:t>This will lead to policy and procedure chances in student education based on false negatives</a:t>
            </a:r>
          </a:p>
          <a:p>
            <a:pPr lvl="1"/>
            <a:endParaRPr lang="en-US" sz="2000" dirty="0"/>
          </a:p>
        </p:txBody>
      </p:sp>
    </p:spTree>
    <p:extLst>
      <p:ext uri="{BB962C8B-B14F-4D97-AF65-F5344CB8AC3E}">
        <p14:creationId xmlns:p14="http://schemas.microsoft.com/office/powerpoint/2010/main" val="1364620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rgbClr val="C00000"/>
                </a:solidFill>
              </a:rPr>
              <a:t>Introductions</a:t>
            </a:r>
          </a:p>
        </p:txBody>
      </p:sp>
    </p:spTree>
    <p:extLst>
      <p:ext uri="{BB962C8B-B14F-4D97-AF65-F5344CB8AC3E}">
        <p14:creationId xmlns:p14="http://schemas.microsoft.com/office/powerpoint/2010/main" val="1455847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fontScale="92500" lnSpcReduction="20000"/>
          </a:bodyPr>
          <a:lstStyle/>
          <a:p>
            <a:pPr marL="0" indent="0">
              <a:lnSpc>
                <a:spcPct val="150000"/>
              </a:lnSpc>
              <a:buNone/>
            </a:pPr>
            <a:r>
              <a:rPr lang="en-US" dirty="0"/>
              <a:t>From St. Thomas Aquinas, who wrote in the mid-13th Century, to J.L Mackie, who wrote in the mid-20th Century, hundreds of philosophers have attempted to prove the existence or nonexistence of a Judeo-Christian God. The following is an examination of what is known as the argument from evil. Briefly, this argument refutes the existence of God, who is defined as an omnipotent, omniscient and </a:t>
            </a:r>
            <a:r>
              <a:rPr lang="en-US" dirty="0" err="1"/>
              <a:t>omni</a:t>
            </a:r>
            <a:r>
              <a:rPr lang="en-US" dirty="0"/>
              <a:t>-benevolent being, by pointing to the existence of evil and suffering and arguing that a God defined as such would not allow for such things, and thus, no such God exists. Through an exploration of the point and counterpoint of this argument, including the freewill defense, this paper will prove that the argument from evil sufficiently proves the nonexistence of God.</a:t>
            </a:r>
          </a:p>
        </p:txBody>
      </p:sp>
    </p:spTree>
    <p:extLst>
      <p:ext uri="{BB962C8B-B14F-4D97-AF65-F5344CB8AC3E}">
        <p14:creationId xmlns:p14="http://schemas.microsoft.com/office/powerpoint/2010/main" val="2145153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endParaRPr lang="en-US" sz="4000" b="1" dirty="0"/>
          </a:p>
          <a:p>
            <a:pPr marL="0" indent="0" algn="ctr">
              <a:buNone/>
            </a:pPr>
            <a:r>
              <a:rPr lang="en-US" sz="4000" b="1" dirty="0"/>
              <a:t>In general a good introduction should:</a:t>
            </a:r>
          </a:p>
          <a:p>
            <a:pPr marL="0" indent="0" algn="ctr">
              <a:buNone/>
            </a:pPr>
            <a:endParaRPr lang="en-US" sz="4000" b="1" dirty="0"/>
          </a:p>
          <a:p>
            <a:pPr marL="0" indent="0" algn="ctr">
              <a:buNone/>
            </a:pPr>
            <a:endParaRPr lang="en-US" sz="4000" b="1" dirty="0"/>
          </a:p>
          <a:p>
            <a:pPr marL="2328863" lvl="7">
              <a:buClr>
                <a:srgbClr val="7030A0"/>
              </a:buClr>
              <a:buFont typeface="Wingdings" panose="05000000000000000000" pitchFamily="2" charset="2"/>
              <a:buChar char="ü"/>
            </a:pPr>
            <a:r>
              <a:rPr lang="en-US" sz="3500" dirty="0"/>
              <a:t>Include your thesis</a:t>
            </a:r>
          </a:p>
          <a:p>
            <a:pPr marL="2328863" lvl="7">
              <a:buClr>
                <a:srgbClr val="7030A0"/>
              </a:buClr>
              <a:buFont typeface="Wingdings" panose="05000000000000000000" pitchFamily="2" charset="2"/>
              <a:buChar char="ü"/>
            </a:pPr>
            <a:r>
              <a:rPr lang="en-US" sz="3500" dirty="0"/>
              <a:t>Sketch how you will argue for it</a:t>
            </a:r>
          </a:p>
          <a:p>
            <a:pPr marL="2328863" lvl="7">
              <a:buClr>
                <a:srgbClr val="7030A0"/>
              </a:buClr>
              <a:buFont typeface="Wingdings" panose="05000000000000000000" pitchFamily="2" charset="2"/>
              <a:buChar char="ü"/>
            </a:pPr>
            <a:r>
              <a:rPr lang="en-US" sz="3500" dirty="0"/>
              <a:t>Define key terms</a:t>
            </a:r>
          </a:p>
          <a:p>
            <a:pPr marL="2328863" lvl="7">
              <a:buClr>
                <a:srgbClr val="7030A0"/>
              </a:buClr>
              <a:buFont typeface="Wingdings" panose="05000000000000000000" pitchFamily="2" charset="2"/>
              <a:buChar char="ü"/>
            </a:pPr>
            <a:r>
              <a:rPr lang="en-US" sz="3500" dirty="0"/>
              <a:t>Not include extraneous ‘scene-setting’ or irrelevant historical details</a:t>
            </a:r>
          </a:p>
          <a:p>
            <a:pPr lvl="7">
              <a:buClr>
                <a:srgbClr val="7030A0"/>
              </a:buClr>
              <a:buFont typeface="Wingdings" panose="05000000000000000000" pitchFamily="2" charset="2"/>
              <a:buChar char="ü"/>
            </a:pPr>
            <a:endParaRPr lang="en-US" sz="3500" dirty="0"/>
          </a:p>
          <a:p>
            <a:pPr algn="ctr">
              <a:buFontTx/>
              <a:buChar char="-"/>
            </a:pPr>
            <a:endParaRPr lang="en-US" sz="4000" dirty="0"/>
          </a:p>
        </p:txBody>
      </p:sp>
    </p:spTree>
    <p:extLst>
      <p:ext uri="{BB962C8B-B14F-4D97-AF65-F5344CB8AC3E}">
        <p14:creationId xmlns:p14="http://schemas.microsoft.com/office/powerpoint/2010/main" val="320589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731520"/>
            <a:ext cx="10515600" cy="5886507"/>
          </a:xfrm>
        </p:spPr>
        <p:txBody>
          <a:bodyPr anchor="ctr">
            <a:normAutofit/>
          </a:bodyPr>
          <a:lstStyle/>
          <a:p>
            <a:pPr marL="514350" indent="-514350" algn="ctr">
              <a:buFont typeface="+mj-lt"/>
              <a:buAutoNum type="arabicPeriod"/>
            </a:pPr>
            <a:r>
              <a:rPr lang="en-US" dirty="0"/>
              <a:t>Causation is nothing but constant conjunction. Discuss.</a:t>
            </a:r>
          </a:p>
          <a:p>
            <a:pPr marL="514350" indent="-514350" algn="ctr">
              <a:buFont typeface="+mj-lt"/>
              <a:buAutoNum type="arabicPeriod"/>
            </a:pPr>
            <a:endParaRPr lang="en-US" dirty="0"/>
          </a:p>
          <a:p>
            <a:pPr marL="514350" indent="-514350" algn="ctr">
              <a:buFont typeface="+mj-lt"/>
              <a:buAutoNum type="arabicPeriod"/>
            </a:pPr>
            <a:r>
              <a:rPr lang="en-US" dirty="0"/>
              <a:t>For an action to be morally good, must it </a:t>
            </a:r>
            <a:r>
              <a:rPr lang="en-US" dirty="0" err="1"/>
              <a:t>maximise</a:t>
            </a:r>
            <a:r>
              <a:rPr lang="en-US" dirty="0"/>
              <a:t> utility?</a:t>
            </a:r>
          </a:p>
          <a:p>
            <a:pPr marL="514350" indent="-514350" algn="ctr">
              <a:buFont typeface="+mj-lt"/>
              <a:buAutoNum type="arabicPeriod"/>
            </a:pPr>
            <a:endParaRPr lang="en-US" dirty="0"/>
          </a:p>
          <a:p>
            <a:pPr marL="514350" indent="-514350" algn="ctr">
              <a:buFont typeface="+mj-lt"/>
              <a:buAutoNum type="arabicPeriod"/>
            </a:pPr>
            <a:r>
              <a:rPr lang="en-US" dirty="0"/>
              <a:t>How (if at all) can I know that the sun will rise tomorrow? </a:t>
            </a:r>
          </a:p>
          <a:p>
            <a:pPr marL="514350" indent="-514350" algn="ctr">
              <a:buFont typeface="+mj-lt"/>
              <a:buAutoNum type="arabicPeriod"/>
            </a:pPr>
            <a:endParaRPr lang="en-US" dirty="0"/>
          </a:p>
          <a:p>
            <a:pPr marL="514350" indent="-514350" algn="ctr">
              <a:buFont typeface="+mj-lt"/>
              <a:buAutoNum type="arabicPeriod"/>
            </a:pPr>
            <a:r>
              <a:rPr lang="en-US" dirty="0"/>
              <a:t>Is there any good reason to think that you have a priori knowledge?</a:t>
            </a:r>
          </a:p>
          <a:p>
            <a:pPr marL="514350" indent="-514350" algn="ctr">
              <a:buFont typeface="+mj-lt"/>
              <a:buAutoNum type="arabicPeriod"/>
            </a:pPr>
            <a:endParaRPr lang="en-US" dirty="0"/>
          </a:p>
        </p:txBody>
      </p:sp>
    </p:spTree>
    <p:extLst>
      <p:ext uri="{BB962C8B-B14F-4D97-AF65-F5344CB8AC3E}">
        <p14:creationId xmlns:p14="http://schemas.microsoft.com/office/powerpoint/2010/main" val="4112684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fontScale="70000" lnSpcReduction="20000"/>
          </a:bodyPr>
          <a:lstStyle/>
          <a:p>
            <a:pPr marL="0" indent="0">
              <a:lnSpc>
                <a:spcPct val="150000"/>
              </a:lnSpc>
              <a:buNone/>
            </a:pPr>
            <a:r>
              <a:rPr lang="en-US" dirty="0"/>
              <a:t>	The Judeo-Christian God is defined as a being who is omniscient, omnipotent, and omnibenevolent. However, the existence of such a being seems to be inconsistent with the existence of evil in the world; it follows from his omniscience that he knows of all the evils that exist, from his omnipotence that he has the power to stop it, and from his </a:t>
            </a:r>
            <a:r>
              <a:rPr lang="en-US" dirty="0" err="1"/>
              <a:t>omnibenevolence</a:t>
            </a:r>
            <a:r>
              <a:rPr lang="en-US" dirty="0"/>
              <a:t> that he should desire to stop it. This, in brief, is the Argument from Evil. The following shall be an examination of this problem. In what follows, I will begin by further explicating one version of the argument from evil—specifically that from Hume. I will then examine two defenses to this problem as presented by John Hicks: the freewill defense, and the argument from soul-making. On the former, I will argue, with Mackie, that the defense is insufficient, since it is perfectly consistent with our having freewill that we always do good. On the latter, I will argue that it is inconsistent with God’s attributes that he be unable to allow for soul-making without the existence of suffering. Thus, I will conclude that Hicks’ defenses do not suffice to dispel the problem of evil, and are therefore insufficient proof of the existence of God.</a:t>
            </a:r>
          </a:p>
        </p:txBody>
      </p:sp>
    </p:spTree>
    <p:extLst>
      <p:ext uri="{BB962C8B-B14F-4D97-AF65-F5344CB8AC3E}">
        <p14:creationId xmlns:p14="http://schemas.microsoft.com/office/powerpoint/2010/main" val="742564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t>Causation is nothing but constant conjunction. Discuss.</a:t>
            </a:r>
          </a:p>
        </p:txBody>
      </p:sp>
    </p:spTree>
    <p:extLst>
      <p:ext uri="{BB962C8B-B14F-4D97-AF65-F5344CB8AC3E}">
        <p14:creationId xmlns:p14="http://schemas.microsoft.com/office/powerpoint/2010/main" val="180381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chemeClr val="accent2"/>
                </a:solidFill>
              </a:rPr>
              <a:t>Causation</a:t>
            </a:r>
            <a:r>
              <a:rPr lang="en-US" sz="4000" dirty="0"/>
              <a:t> is nothing but constant conjunction. Discuss.</a:t>
            </a:r>
          </a:p>
        </p:txBody>
      </p:sp>
    </p:spTree>
    <p:extLst>
      <p:ext uri="{BB962C8B-B14F-4D97-AF65-F5344CB8AC3E}">
        <p14:creationId xmlns:p14="http://schemas.microsoft.com/office/powerpoint/2010/main" val="407039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b="1" dirty="0">
                <a:solidFill>
                  <a:schemeClr val="accent2"/>
                </a:solidFill>
              </a:rPr>
              <a:t>Causation</a:t>
            </a:r>
            <a:r>
              <a:rPr lang="en-US" sz="4000" dirty="0"/>
              <a:t> is nothing but </a:t>
            </a:r>
            <a:r>
              <a:rPr lang="en-US" sz="4000" b="1" dirty="0">
                <a:solidFill>
                  <a:schemeClr val="accent2"/>
                </a:solidFill>
              </a:rPr>
              <a:t>constant conjunction</a:t>
            </a:r>
            <a:r>
              <a:rPr lang="en-US" sz="4000" dirty="0"/>
              <a:t>. Discuss.</a:t>
            </a:r>
          </a:p>
        </p:txBody>
      </p:sp>
    </p:spTree>
    <p:extLst>
      <p:ext uri="{BB962C8B-B14F-4D97-AF65-F5344CB8AC3E}">
        <p14:creationId xmlns:p14="http://schemas.microsoft.com/office/powerpoint/2010/main" val="312616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solidFill>
                  <a:schemeClr val="accent2">
                    <a:lumMod val="40000"/>
                    <a:lumOff val="60000"/>
                  </a:schemeClr>
                </a:solidFill>
              </a:rPr>
              <a:t>Causation </a:t>
            </a:r>
            <a:r>
              <a:rPr lang="en-US" sz="4000" dirty="0"/>
              <a:t>is </a:t>
            </a:r>
            <a:r>
              <a:rPr lang="en-US" sz="4000" b="1" dirty="0">
                <a:solidFill>
                  <a:srgbClr val="FF0000"/>
                </a:solidFill>
              </a:rPr>
              <a:t>nothing but </a:t>
            </a:r>
            <a:r>
              <a:rPr lang="en-US" sz="4000" dirty="0">
                <a:solidFill>
                  <a:schemeClr val="accent2">
                    <a:lumMod val="40000"/>
                    <a:lumOff val="60000"/>
                  </a:schemeClr>
                </a:solidFill>
              </a:rPr>
              <a:t>constant conjunction</a:t>
            </a:r>
            <a:r>
              <a:rPr lang="en-US" sz="4000" dirty="0"/>
              <a:t>. Discuss.</a:t>
            </a:r>
          </a:p>
        </p:txBody>
      </p:sp>
    </p:spTree>
    <p:extLst>
      <p:ext uri="{BB962C8B-B14F-4D97-AF65-F5344CB8AC3E}">
        <p14:creationId xmlns:p14="http://schemas.microsoft.com/office/powerpoint/2010/main" val="254993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456"/>
            <a:ext cx="10515600" cy="5886507"/>
          </a:xfrm>
        </p:spPr>
        <p:txBody>
          <a:bodyPr anchor="ctr">
            <a:normAutofit/>
          </a:bodyPr>
          <a:lstStyle/>
          <a:p>
            <a:pPr marL="0" indent="0" algn="ctr">
              <a:buNone/>
            </a:pPr>
            <a:r>
              <a:rPr lang="en-US" sz="4000" dirty="0">
                <a:solidFill>
                  <a:schemeClr val="accent2">
                    <a:lumMod val="40000"/>
                    <a:lumOff val="60000"/>
                  </a:schemeClr>
                </a:solidFill>
              </a:rPr>
              <a:t>Causation </a:t>
            </a:r>
            <a:r>
              <a:rPr lang="en-US" sz="4000" dirty="0"/>
              <a:t>is </a:t>
            </a:r>
            <a:r>
              <a:rPr lang="en-US" sz="4000" b="1" dirty="0">
                <a:solidFill>
                  <a:srgbClr val="FF0000"/>
                </a:solidFill>
              </a:rPr>
              <a:t>nothing but </a:t>
            </a:r>
            <a:r>
              <a:rPr lang="en-US" sz="4000" dirty="0">
                <a:solidFill>
                  <a:schemeClr val="accent2">
                    <a:lumMod val="40000"/>
                    <a:lumOff val="60000"/>
                  </a:schemeClr>
                </a:solidFill>
              </a:rPr>
              <a:t>constant conjunction</a:t>
            </a:r>
            <a:r>
              <a:rPr lang="en-US" sz="4000" dirty="0"/>
              <a:t>. Discuss.</a:t>
            </a:r>
          </a:p>
        </p:txBody>
      </p:sp>
      <p:sp>
        <p:nvSpPr>
          <p:cNvPr id="2" name="TextBox 1">
            <a:extLst>
              <a:ext uri="{FF2B5EF4-FFF2-40B4-BE49-F238E27FC236}">
                <a16:creationId xmlns:a16="http://schemas.microsoft.com/office/drawing/2014/main" id="{53CAEE6D-CF30-420E-80D7-A3EA24456C18}"/>
              </a:ext>
            </a:extLst>
          </p:cNvPr>
          <p:cNvSpPr txBox="1"/>
          <p:nvPr/>
        </p:nvSpPr>
        <p:spPr>
          <a:xfrm rot="20739712">
            <a:off x="2779031" y="1627900"/>
            <a:ext cx="2209800" cy="369332"/>
          </a:xfrm>
          <a:prstGeom prst="rect">
            <a:avLst/>
          </a:prstGeom>
          <a:noFill/>
        </p:spPr>
        <p:txBody>
          <a:bodyPr wrap="square" rtlCol="0">
            <a:spAutoFit/>
          </a:bodyPr>
          <a:lstStyle/>
          <a:p>
            <a:pPr algn="ctr"/>
            <a:r>
              <a:rPr lang="en-GB" dirty="0"/>
              <a:t>Necessary Condition?</a:t>
            </a:r>
          </a:p>
        </p:txBody>
      </p:sp>
      <p:sp>
        <p:nvSpPr>
          <p:cNvPr id="4" name="TextBox 3">
            <a:extLst>
              <a:ext uri="{FF2B5EF4-FFF2-40B4-BE49-F238E27FC236}">
                <a16:creationId xmlns:a16="http://schemas.microsoft.com/office/drawing/2014/main" id="{9A7DA053-479F-420F-9846-7A1BAB190970}"/>
              </a:ext>
            </a:extLst>
          </p:cNvPr>
          <p:cNvSpPr txBox="1"/>
          <p:nvPr/>
        </p:nvSpPr>
        <p:spPr>
          <a:xfrm rot="1037591">
            <a:off x="5104911" y="1627899"/>
            <a:ext cx="2209800" cy="369332"/>
          </a:xfrm>
          <a:prstGeom prst="rect">
            <a:avLst/>
          </a:prstGeom>
          <a:noFill/>
        </p:spPr>
        <p:txBody>
          <a:bodyPr wrap="square" rtlCol="0">
            <a:spAutoFit/>
          </a:bodyPr>
          <a:lstStyle/>
          <a:p>
            <a:pPr algn="ctr"/>
            <a:r>
              <a:rPr lang="en-GB" dirty="0"/>
              <a:t>Sufficient Condition?</a:t>
            </a:r>
          </a:p>
        </p:txBody>
      </p:sp>
      <p:sp>
        <p:nvSpPr>
          <p:cNvPr id="5" name="TextBox 4">
            <a:extLst>
              <a:ext uri="{FF2B5EF4-FFF2-40B4-BE49-F238E27FC236}">
                <a16:creationId xmlns:a16="http://schemas.microsoft.com/office/drawing/2014/main" id="{48C9A224-23F0-4539-93A2-B1B66F5E4D79}"/>
              </a:ext>
            </a:extLst>
          </p:cNvPr>
          <p:cNvSpPr txBox="1"/>
          <p:nvPr/>
        </p:nvSpPr>
        <p:spPr>
          <a:xfrm>
            <a:off x="3995062" y="997596"/>
            <a:ext cx="2209800" cy="369332"/>
          </a:xfrm>
          <a:prstGeom prst="rect">
            <a:avLst/>
          </a:prstGeom>
          <a:noFill/>
        </p:spPr>
        <p:txBody>
          <a:bodyPr wrap="square" rtlCol="0">
            <a:spAutoFit/>
          </a:bodyPr>
          <a:lstStyle/>
          <a:p>
            <a:pPr algn="ctr"/>
            <a:r>
              <a:rPr lang="en-GB" dirty="0"/>
              <a:t>Both?</a:t>
            </a:r>
          </a:p>
        </p:txBody>
      </p:sp>
      <p:cxnSp>
        <p:nvCxnSpPr>
          <p:cNvPr id="7" name="Straight Connector 6">
            <a:extLst>
              <a:ext uri="{FF2B5EF4-FFF2-40B4-BE49-F238E27FC236}">
                <a16:creationId xmlns:a16="http://schemas.microsoft.com/office/drawing/2014/main" id="{26A9115B-BC51-437D-8846-8B2A478CE7DF}"/>
              </a:ext>
            </a:extLst>
          </p:cNvPr>
          <p:cNvCxnSpPr/>
          <p:nvPr/>
        </p:nvCxnSpPr>
        <p:spPr>
          <a:xfrm flipV="1">
            <a:off x="5000147" y="1366928"/>
            <a:ext cx="0" cy="1365386"/>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1DEBF65-A1B0-4854-BE0F-A5763104DAC2}"/>
              </a:ext>
            </a:extLst>
          </p:cNvPr>
          <p:cNvCxnSpPr>
            <a:cxnSpLocks/>
          </p:cNvCxnSpPr>
          <p:nvPr/>
        </p:nvCxnSpPr>
        <p:spPr>
          <a:xfrm flipV="1">
            <a:off x="5000147" y="1915886"/>
            <a:ext cx="801939" cy="816428"/>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C7D8128-1ED3-46F3-B18C-0D9AEB4494F1}"/>
              </a:ext>
            </a:extLst>
          </p:cNvPr>
          <p:cNvCxnSpPr>
            <a:cxnSpLocks/>
          </p:cNvCxnSpPr>
          <p:nvPr/>
        </p:nvCxnSpPr>
        <p:spPr>
          <a:xfrm flipH="1" flipV="1">
            <a:off x="4198209" y="2068286"/>
            <a:ext cx="801938" cy="664028"/>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445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1394</Words>
  <Application>Microsoft Office PowerPoint</Application>
  <PresentationFormat>Widescreen</PresentationFormat>
  <Paragraphs>175</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Essay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dc:title>
  <dc:creator>Shyane Siriwardena</dc:creator>
  <cp:lastModifiedBy>Shyane Siriwardena</cp:lastModifiedBy>
  <cp:revision>35</cp:revision>
  <dcterms:created xsi:type="dcterms:W3CDTF">2017-11-21T11:15:26Z</dcterms:created>
  <dcterms:modified xsi:type="dcterms:W3CDTF">2018-10-16T14:55:34Z</dcterms:modified>
</cp:coreProperties>
</file>