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3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33FB"/>
    <a:srgbClr val="78F4C8"/>
    <a:srgbClr val="B07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8B9EBBA-996F-894A-B54A-D6246ED52CEA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440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2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81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8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6390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5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17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5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73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07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61450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9B482E8-6E0E-1B4F-B1FD-C69DB9E858D9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47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7A7A-5ECD-4BA6-9DBD-2525A994E1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Revision &amp; </a:t>
            </a:r>
            <a:br>
              <a:rPr lang="en-GB" dirty="0"/>
            </a:br>
            <a:r>
              <a:rPr lang="en-GB" dirty="0"/>
              <a:t>Exam Technique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E8A9C-DE81-490B-8D01-4E25BC7CD0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3000" dirty="0"/>
              <a:t>Surviving Easter Term</a:t>
            </a:r>
          </a:p>
        </p:txBody>
      </p:sp>
    </p:spTree>
    <p:extLst>
      <p:ext uri="{BB962C8B-B14F-4D97-AF65-F5344CB8AC3E}">
        <p14:creationId xmlns:p14="http://schemas.microsoft.com/office/powerpoint/2010/main" val="382310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Pre-Revision: Step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DE378E-CB1D-493F-853D-2E658EDDDAAA}"/>
              </a:ext>
            </a:extLst>
          </p:cNvPr>
          <p:cNvSpPr txBox="1"/>
          <p:nvPr/>
        </p:nvSpPr>
        <p:spPr>
          <a:xfrm>
            <a:off x="716280" y="2528186"/>
            <a:ext cx="10759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For at least a </a:t>
            </a:r>
            <a:r>
              <a:rPr lang="en-GB" sz="3200" u="sng" dirty="0"/>
              <a:t>week</a:t>
            </a:r>
            <a:r>
              <a:rPr lang="en-GB" sz="3200" dirty="0"/>
              <a:t> do not even think about philosophy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There are </a:t>
            </a:r>
            <a:r>
              <a:rPr lang="en-GB" sz="3200" b="1" dirty="0"/>
              <a:t>10 weeks </a:t>
            </a:r>
            <a:r>
              <a:rPr lang="en-GB" sz="3200" dirty="0"/>
              <a:t>between now and the start of the exam period (24 May)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b="1" dirty="0"/>
              <a:t>13 weeks</a:t>
            </a:r>
            <a:r>
              <a:rPr lang="en-GB" sz="3200" dirty="0"/>
              <a:t> until the end of Easter Term</a:t>
            </a:r>
          </a:p>
          <a:p>
            <a:pPr marL="0" lvl="2"/>
            <a:endParaRPr lang="en-GB" sz="3200" dirty="0"/>
          </a:p>
          <a:p>
            <a:pPr marL="0" lvl="2" algn="ctr"/>
            <a:r>
              <a:rPr lang="en-GB" sz="40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Think of this like a marathon.</a:t>
            </a:r>
          </a:p>
        </p:txBody>
      </p:sp>
    </p:spTree>
    <p:extLst>
      <p:ext uri="{BB962C8B-B14F-4D97-AF65-F5344CB8AC3E}">
        <p14:creationId xmlns:p14="http://schemas.microsoft.com/office/powerpoint/2010/main" val="73548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Pre-Revision: Step 2</a:t>
            </a:r>
          </a:p>
        </p:txBody>
      </p:sp>
    </p:spTree>
    <p:extLst>
      <p:ext uri="{BB962C8B-B14F-4D97-AF65-F5344CB8AC3E}">
        <p14:creationId xmlns:p14="http://schemas.microsoft.com/office/powerpoint/2010/main" val="601820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Pre-Revision: Step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157B0D-EB2D-4A5E-AEAA-CF3FE4261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144" y="1851660"/>
            <a:ext cx="6077712" cy="455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04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Pre-Revision: Step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DE378E-CB1D-493F-853D-2E658EDDDAAA}"/>
              </a:ext>
            </a:extLst>
          </p:cNvPr>
          <p:cNvSpPr txBox="1"/>
          <p:nvPr/>
        </p:nvSpPr>
        <p:spPr>
          <a:xfrm>
            <a:off x="716280" y="2528186"/>
            <a:ext cx="10759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Plan your revision schedule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Figure out how much time you have between now and each of your exams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Decide how much time to devote to each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Decide roughly when you’re going to revise each paper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**Set realistic goals!**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Keep this plan somewhere </a:t>
            </a:r>
            <a:r>
              <a:rPr lang="en-GB" sz="3200" b="1" dirty="0"/>
              <a:t>visible</a:t>
            </a:r>
            <a:r>
              <a:rPr lang="en-GB" sz="3200" dirty="0"/>
              <a:t> and </a:t>
            </a:r>
            <a:r>
              <a:rPr lang="en-GB" sz="3200" b="1" dirty="0"/>
              <a:t>accessible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8304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2E3A-6B7C-4A36-A6DC-9DF30592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74A50-7547-4734-8E20-6CC3F86EA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Phase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216997-32D2-4415-BC28-6846A4872C55}"/>
              </a:ext>
            </a:extLst>
          </p:cNvPr>
          <p:cNvSpPr/>
          <p:nvPr/>
        </p:nvSpPr>
        <p:spPr>
          <a:xfrm>
            <a:off x="-152400" y="-132944"/>
            <a:ext cx="13639800" cy="47091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944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Consolidating Knowledge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716280" y="2450592"/>
            <a:ext cx="10759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Synthesise your notes into study guides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Gather all your notes from lectures, supervisions and readings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Imagine you are writing an SEP article on each topic</a:t>
            </a:r>
          </a:p>
        </p:txBody>
      </p:sp>
    </p:spTree>
    <p:extLst>
      <p:ext uri="{BB962C8B-B14F-4D97-AF65-F5344CB8AC3E}">
        <p14:creationId xmlns:p14="http://schemas.microsoft.com/office/powerpoint/2010/main" val="368436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Consolidating Knowledge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716280" y="2351782"/>
            <a:ext cx="1097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Ask yourself…</a:t>
            </a:r>
          </a:p>
          <a:p>
            <a:pPr marL="990600" lvl="3" indent="-457200" defTabSz="447675">
              <a:buFont typeface="Arial" panose="020B0604020202020204" pitchFamily="34" charset="0"/>
              <a:buChar char="•"/>
            </a:pPr>
            <a:r>
              <a:rPr lang="en-GB" sz="3200" dirty="0"/>
              <a:t>What are the relevant positions? </a:t>
            </a:r>
          </a:p>
          <a:p>
            <a:pPr marL="1905000" lvl="5" indent="-457200" defTabSz="447675">
              <a:buFont typeface="Arial" panose="020B0604020202020204" pitchFamily="34" charset="0"/>
              <a:buChar char="•"/>
            </a:pPr>
            <a:r>
              <a:rPr lang="en-GB" sz="3200" dirty="0"/>
              <a:t>Argument? </a:t>
            </a:r>
          </a:p>
          <a:p>
            <a:pPr marL="1905000" lvl="5" indent="-457200" defTabSz="447675">
              <a:buFont typeface="Arial" panose="020B0604020202020204" pitchFamily="34" charset="0"/>
              <a:buChar char="•"/>
            </a:pPr>
            <a:r>
              <a:rPr lang="en-GB" sz="3200" dirty="0"/>
              <a:t>Objections? </a:t>
            </a:r>
          </a:p>
          <a:p>
            <a:pPr marL="990600" lvl="5" indent="-457200" defTabSz="447675">
              <a:buFont typeface="Arial" panose="020B0604020202020204" pitchFamily="34" charset="0"/>
              <a:buChar char="•"/>
            </a:pPr>
            <a:r>
              <a:rPr lang="en-GB" sz="3200" dirty="0"/>
              <a:t>What is the question to which the answer is one of these positions? </a:t>
            </a:r>
          </a:p>
          <a:p>
            <a:pPr marL="990600" lvl="5" indent="-457200" defTabSz="447675">
              <a:buFont typeface="Arial" panose="020B0604020202020204" pitchFamily="34" charset="0"/>
              <a:buChar char="•"/>
            </a:pPr>
            <a:r>
              <a:rPr lang="en-GB" sz="3200" dirty="0"/>
              <a:t>What is the dialectic? (How do the positions and corresponding objections relate to one another?) </a:t>
            </a:r>
          </a:p>
          <a:p>
            <a:pPr marL="990600" lvl="3" indent="-457200" defTabSz="447675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2401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Practice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716280" y="2351782"/>
            <a:ext cx="10972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Practice with past exam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990600" lvl="3" indent="-457200" defTabSz="447675">
              <a:buFont typeface="Arial" panose="020B0604020202020204" pitchFamily="34" charset="0"/>
              <a:buChar char="•"/>
            </a:pPr>
            <a:r>
              <a:rPr lang="en-GB" sz="3200" dirty="0"/>
              <a:t>You do not have to write out entire essays! (In fact, I recommend against doing this.) </a:t>
            </a:r>
          </a:p>
          <a:p>
            <a:pPr marL="990600" lvl="3" indent="-457200" defTabSz="447675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990600" lvl="3" indent="-457200" defTabSz="447675">
              <a:buFont typeface="Arial" panose="020B0604020202020204" pitchFamily="34" charset="0"/>
              <a:buChar char="•"/>
            </a:pPr>
            <a:r>
              <a:rPr lang="en-GB" sz="3200" dirty="0"/>
              <a:t>Put together </a:t>
            </a:r>
            <a:r>
              <a:rPr lang="en-GB" sz="3200" b="1" dirty="0"/>
              <a:t>essay skeletons</a:t>
            </a:r>
            <a:r>
              <a:rPr lang="en-GB" sz="3200" dirty="0"/>
              <a:t> – detailed sketches of essays</a:t>
            </a:r>
          </a:p>
          <a:p>
            <a:pPr marL="533400" lvl="5" defTabSz="447675"/>
            <a:endParaRPr lang="en-GB" sz="32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4730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Practice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716280" y="2084832"/>
            <a:ext cx="1097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Essay skeletons should include…</a:t>
            </a:r>
          </a:p>
          <a:p>
            <a:pPr marL="1905000" lvl="5" indent="-457200" defTabSz="447675">
              <a:buFont typeface="Arial" panose="020B0604020202020204" pitchFamily="34" charset="0"/>
              <a:buChar char="•"/>
            </a:pPr>
            <a:r>
              <a:rPr lang="en-GB" sz="3200" dirty="0"/>
              <a:t>Thesis</a:t>
            </a:r>
          </a:p>
          <a:p>
            <a:pPr marL="1905000" lvl="5" indent="-457200" defTabSz="447675">
              <a:buFont typeface="Arial" panose="020B0604020202020204" pitchFamily="34" charset="0"/>
              <a:buChar char="•"/>
            </a:pPr>
            <a:r>
              <a:rPr lang="en-GB" sz="3200" dirty="0"/>
              <a:t>Premises that entail thesis </a:t>
            </a:r>
          </a:p>
          <a:p>
            <a:pPr marL="1905000" lvl="5" indent="-457200" defTabSz="447675">
              <a:buFont typeface="Arial" panose="020B0604020202020204" pitchFamily="34" charset="0"/>
              <a:buChar char="•"/>
            </a:pPr>
            <a:r>
              <a:rPr lang="en-GB" sz="3200" dirty="0"/>
              <a:t>Objections and Replies</a:t>
            </a:r>
          </a:p>
          <a:p>
            <a:pPr marL="533400" lvl="2"/>
            <a:endParaRPr lang="en-GB" sz="3200" b="1" dirty="0"/>
          </a:p>
          <a:p>
            <a:pPr marL="457200" lvl="3" indent="-457200" defTabSz="447675">
              <a:buFont typeface="Arial" panose="020B0604020202020204" pitchFamily="34" charset="0"/>
              <a:buChar char="•"/>
            </a:pPr>
            <a:r>
              <a:rPr lang="en-GB" sz="3200" dirty="0"/>
              <a:t>‘Discuss X. Respond to Y. Conclude Z’ is not sufficient</a:t>
            </a:r>
          </a:p>
          <a:p>
            <a:pPr marL="1828800" lvl="6" indent="-457200" defTabSz="447675">
              <a:buFont typeface="Arial" panose="020B0604020202020204" pitchFamily="34" charset="0"/>
              <a:buChar char="•"/>
            </a:pPr>
            <a:r>
              <a:rPr lang="en-GB" sz="3200" dirty="0"/>
              <a:t>A skeleton should be the kind of thing that, if written out in sentence (rather than bullet) form, would constitute an essay</a:t>
            </a:r>
          </a:p>
        </p:txBody>
      </p:sp>
    </p:spTree>
    <p:extLst>
      <p:ext uri="{BB962C8B-B14F-4D97-AF65-F5344CB8AC3E}">
        <p14:creationId xmlns:p14="http://schemas.microsoft.com/office/powerpoint/2010/main" val="5849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Practice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609600" y="2084832"/>
            <a:ext cx="1097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Be warned!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990600" lvl="3" indent="-457200" defTabSz="447675">
              <a:buFont typeface="Arial" panose="020B0604020202020204" pitchFamily="34" charset="0"/>
              <a:buChar char="•"/>
            </a:pPr>
            <a:r>
              <a:rPr lang="en-GB" sz="3200" dirty="0"/>
              <a:t>The papers have changed over the years; if you see an unfamiliar topic, check the </a:t>
            </a:r>
            <a:r>
              <a:rPr lang="en-GB" sz="3200" b="1" dirty="0"/>
              <a:t>current reading list </a:t>
            </a:r>
            <a:r>
              <a:rPr lang="en-GB" sz="3200" dirty="0"/>
              <a:t>(exams questions are constrained by the reading list) </a:t>
            </a:r>
          </a:p>
          <a:p>
            <a:pPr marL="990600" lvl="3" indent="-457200" defTabSz="447675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990600" lvl="3" indent="-457200" defTabSz="447675">
              <a:buFont typeface="Arial" panose="020B0604020202020204" pitchFamily="34" charset="0"/>
              <a:buChar char="•"/>
            </a:pPr>
            <a:r>
              <a:rPr lang="en-GB" sz="3200" dirty="0"/>
              <a:t>DO NOT write and memorise essays in order to use at the exam. Essay-dumping is severely penalised. </a:t>
            </a:r>
          </a:p>
          <a:p>
            <a:pPr marL="533400" lvl="5" defTabSz="447675"/>
            <a:endParaRPr lang="en-GB" sz="32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9237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6BD1-0438-4AF2-809F-7975E4D30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Phases of Exam Season</a:t>
            </a:r>
          </a:p>
        </p:txBody>
      </p:sp>
    </p:spTree>
    <p:extLst>
      <p:ext uri="{BB962C8B-B14F-4D97-AF65-F5344CB8AC3E}">
        <p14:creationId xmlns:p14="http://schemas.microsoft.com/office/powerpoint/2010/main" val="69052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Note storage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609600" y="2084832"/>
            <a:ext cx="1097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Create backups!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990600" lvl="3" indent="-457200" defTabSz="447675">
              <a:buFont typeface="Arial" panose="020B0604020202020204" pitchFamily="34" charset="0"/>
              <a:buChar char="•"/>
            </a:pPr>
            <a:r>
              <a:rPr lang="en-GB" sz="3200" dirty="0"/>
              <a:t>If your notes are on the computer, save them in multiple places. </a:t>
            </a:r>
          </a:p>
          <a:p>
            <a:pPr marL="990600" lvl="3" indent="-457200" defTabSz="447675">
              <a:buFont typeface="Arial" panose="020B0604020202020204" pitchFamily="34" charset="0"/>
              <a:buChar char="•"/>
            </a:pPr>
            <a:r>
              <a:rPr lang="en-GB" sz="3200" dirty="0"/>
              <a:t>If they are on paper, make copies or at least use page sleeves.</a:t>
            </a:r>
          </a:p>
          <a:p>
            <a:pPr marL="990600" lvl="3" indent="-457200" defTabSz="447675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533400" lvl="3" algn="ctr" defTabSz="447675"/>
            <a:r>
              <a:rPr lang="en-GB" sz="3200" dirty="0"/>
              <a:t>*You do not want something as little as a coffee spill to derail your exams. </a:t>
            </a:r>
            <a:r>
              <a:rPr lang="en-GB" sz="3200" b="1" dirty="0"/>
              <a:t>Accident-proof your notes.</a:t>
            </a:r>
            <a:r>
              <a:rPr lang="en-GB" sz="3200" dirty="0"/>
              <a:t>*</a:t>
            </a:r>
            <a:endParaRPr lang="en-GB" sz="32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656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Study Groups</a:t>
            </a:r>
          </a:p>
        </p:txBody>
      </p:sp>
      <p:pic>
        <p:nvPicPr>
          <p:cNvPr id="3074" name="Picture 2" descr="Image result for your mileage may vary">
            <a:extLst>
              <a:ext uri="{FF2B5EF4-FFF2-40B4-BE49-F238E27FC236}">
                <a16:creationId xmlns:a16="http://schemas.microsoft.com/office/drawing/2014/main" id="{E3A4D294-CAA2-447E-92C5-B5738A65B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14" y="2289810"/>
            <a:ext cx="6727371" cy="274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35F7A2-B526-4078-8861-380FB2BD6A04}"/>
              </a:ext>
            </a:extLst>
          </p:cNvPr>
          <p:cNvSpPr txBox="1"/>
          <p:nvPr/>
        </p:nvSpPr>
        <p:spPr>
          <a:xfrm>
            <a:off x="3512820" y="5165598"/>
            <a:ext cx="516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Your mileage may vary</a:t>
            </a:r>
          </a:p>
        </p:txBody>
      </p:sp>
    </p:spTree>
    <p:extLst>
      <p:ext uri="{BB962C8B-B14F-4D97-AF65-F5344CB8AC3E}">
        <p14:creationId xmlns:p14="http://schemas.microsoft.com/office/powerpoint/2010/main" val="3251489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Study Groups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609600" y="2465832"/>
            <a:ext cx="1097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Work together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Things to do in a </a:t>
            </a:r>
            <a:r>
              <a:rPr lang="en-GB" sz="3200" b="1" dirty="0"/>
              <a:t>study group</a:t>
            </a:r>
            <a:r>
              <a:rPr lang="en-GB" sz="3200" dirty="0"/>
              <a:t>…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GB" sz="3200" dirty="0"/>
              <a:t>Compare ‘</a:t>
            </a:r>
            <a:r>
              <a:rPr lang="en-GB" sz="3200" dirty="0" err="1"/>
              <a:t>encyclopedia</a:t>
            </a:r>
            <a:r>
              <a:rPr lang="en-GB" sz="3200" dirty="0"/>
              <a:t>’ study guides 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GB" sz="3200" dirty="0"/>
              <a:t>Trade questions 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GB" sz="3200" dirty="0"/>
              <a:t>Discuss gaps in your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1059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Study Groups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609600" y="2465832"/>
            <a:ext cx="10972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Work together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1341438" lvl="4" indent="-457200">
              <a:buFont typeface="Arial" panose="020B0604020202020204" pitchFamily="34" charset="0"/>
              <a:buChar char="•"/>
            </a:pPr>
            <a:r>
              <a:rPr lang="en-GB" sz="3200" dirty="0"/>
              <a:t>Things to do in a </a:t>
            </a:r>
            <a:r>
              <a:rPr lang="en-GB" sz="3200" b="1" dirty="0"/>
              <a:t>group of people studying</a:t>
            </a:r>
          </a:p>
          <a:p>
            <a:pPr marL="2255838" lvl="6" indent="-457200">
              <a:buFont typeface="Arial" panose="020B0604020202020204" pitchFamily="34" charset="0"/>
              <a:buChar char="•"/>
            </a:pPr>
            <a:r>
              <a:rPr lang="en-GB" sz="3200" dirty="0"/>
              <a:t>Plan to start and/or finish studying in the same place at the same time</a:t>
            </a:r>
          </a:p>
          <a:p>
            <a:pPr marL="2255838" lvl="6" indent="-457200">
              <a:buFont typeface="Arial" panose="020B0604020202020204" pitchFamily="34" charset="0"/>
              <a:buChar char="•"/>
            </a:pPr>
            <a:r>
              <a:rPr lang="en-GB" sz="3200" dirty="0"/>
              <a:t>Take regular breaks together </a:t>
            </a:r>
          </a:p>
          <a:p>
            <a:pPr marL="2255838" lvl="6" indent="-457200">
              <a:buFont typeface="Arial" panose="020B0604020202020204" pitchFamily="34" charset="0"/>
              <a:buChar char="•"/>
            </a:pPr>
            <a:r>
              <a:rPr lang="en-GB" sz="3200" dirty="0"/>
              <a:t>Discuss your plans for the day </a:t>
            </a:r>
          </a:p>
        </p:txBody>
      </p:sp>
    </p:spTree>
    <p:extLst>
      <p:ext uri="{BB962C8B-B14F-4D97-AF65-F5344CB8AC3E}">
        <p14:creationId xmlns:p14="http://schemas.microsoft.com/office/powerpoint/2010/main" val="124226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Healthy Routines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609600" y="2051304"/>
            <a:ext cx="1097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Structure your day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Whether you’re a morning person or a late-riser, set a feasible daily </a:t>
            </a:r>
            <a:r>
              <a:rPr lang="en-GB" sz="3200" b="1" dirty="0"/>
              <a:t>wake-up</a:t>
            </a:r>
            <a:r>
              <a:rPr lang="en-GB" sz="3200" dirty="0"/>
              <a:t> time and stick to it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Break each day into small </a:t>
            </a:r>
            <a:r>
              <a:rPr lang="en-GB" sz="3200" b="1" dirty="0"/>
              <a:t>blocks</a:t>
            </a:r>
            <a:r>
              <a:rPr lang="en-GB" sz="3200" dirty="0"/>
              <a:t> (including break blocks)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GB" sz="3200" dirty="0"/>
              <a:t>Set yourself small block-sized tasks for each block</a:t>
            </a:r>
          </a:p>
          <a:p>
            <a:pPr marL="1431925" lvl="4" indent="-457200">
              <a:buFont typeface="Arial" panose="020B0604020202020204" pitchFamily="34" charset="0"/>
              <a:buChar char="•"/>
            </a:pPr>
            <a:r>
              <a:rPr lang="en-GB" sz="3200" dirty="0"/>
              <a:t>Schedule in…</a:t>
            </a:r>
          </a:p>
          <a:p>
            <a:pPr marL="2346325" lvl="6" indent="-457200">
              <a:buFont typeface="Arial" panose="020B0604020202020204" pitchFamily="34" charset="0"/>
              <a:buChar char="•"/>
            </a:pPr>
            <a:r>
              <a:rPr lang="en-GB" sz="3200" dirty="0"/>
              <a:t>7-8hrs sleep </a:t>
            </a:r>
          </a:p>
          <a:p>
            <a:pPr marL="2346325" lvl="6" indent="-457200">
              <a:buFont typeface="Arial" panose="020B0604020202020204" pitchFamily="34" charset="0"/>
              <a:buChar char="•"/>
            </a:pPr>
            <a:r>
              <a:rPr lang="en-GB" sz="3200" dirty="0"/>
              <a:t>Social time (group study does not count!)</a:t>
            </a:r>
          </a:p>
          <a:p>
            <a:pPr marL="2346325" lvl="6" indent="-457200">
              <a:buFont typeface="Arial" panose="020B0604020202020204" pitchFamily="34" charset="0"/>
              <a:buChar char="•"/>
            </a:pPr>
            <a:r>
              <a:rPr lang="en-GB" sz="3200" dirty="0"/>
              <a:t>Exercise (even if that’s just a daily walk)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3516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Healthy Routines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609600" y="2051304"/>
            <a:ext cx="1097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Structure your day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Find a few different locations that are conducive to your work style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GB" sz="3200" dirty="0"/>
              <a:t>Ideally, keep your room (or at least your bed) </a:t>
            </a:r>
            <a:r>
              <a:rPr lang="en-GB" sz="3200" b="1" dirty="0"/>
              <a:t>only</a:t>
            </a:r>
            <a:r>
              <a:rPr lang="en-GB" sz="3200" dirty="0"/>
              <a:t> for resting 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GB" sz="3200" dirty="0"/>
              <a:t>Don’t be afraid to change locations a few times throughout your work day (a change of scene can help break up the monotony)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6545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Etiquette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609600" y="3456432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GB" sz="3200" b="1" dirty="0"/>
              <a:t>Things to avoid…</a:t>
            </a:r>
          </a:p>
        </p:txBody>
      </p:sp>
    </p:spTree>
    <p:extLst>
      <p:ext uri="{BB962C8B-B14F-4D97-AF65-F5344CB8AC3E}">
        <p14:creationId xmlns:p14="http://schemas.microsoft.com/office/powerpoint/2010/main" val="364892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Etiquette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609600" y="5688009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GB" sz="3200" b="1" dirty="0"/>
              <a:t>“Dibs”-</a:t>
            </a:r>
            <a:r>
              <a:rPr lang="en-GB" sz="3200" b="1" dirty="0" err="1"/>
              <a:t>ing</a:t>
            </a:r>
            <a:r>
              <a:rPr lang="en-GB" sz="3200" b="1" dirty="0"/>
              <a:t> </a:t>
            </a:r>
          </a:p>
        </p:txBody>
      </p:sp>
      <p:pic>
        <p:nvPicPr>
          <p:cNvPr id="5" name="Picture 2" descr="Image result for library student hogging space">
            <a:extLst>
              <a:ext uri="{FF2B5EF4-FFF2-40B4-BE49-F238E27FC236}">
                <a16:creationId xmlns:a16="http://schemas.microsoft.com/office/drawing/2014/main" id="{61F58F98-8AAB-415F-8DFC-9271E5215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80" y="2084832"/>
            <a:ext cx="534924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215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Etiquette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609600" y="5688009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GB" sz="3200" b="1" dirty="0"/>
              <a:t>Sprawl</a:t>
            </a:r>
          </a:p>
        </p:txBody>
      </p:sp>
      <p:pic>
        <p:nvPicPr>
          <p:cNvPr id="5124" name="Picture 4" descr="Image result for library student hogging space">
            <a:extLst>
              <a:ext uri="{FF2B5EF4-FFF2-40B4-BE49-F238E27FC236}">
                <a16:creationId xmlns:a16="http://schemas.microsoft.com/office/drawing/2014/main" id="{B10A2416-0264-4559-AC3D-BD27B94AD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370" y="2084832"/>
            <a:ext cx="4747260" cy="356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088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Etiquette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609600" y="5688009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GB" sz="3200" b="1" dirty="0"/>
              <a:t>“</a:t>
            </a:r>
            <a:r>
              <a:rPr lang="en-GB" sz="3200" b="1" dirty="0" err="1"/>
              <a:t>i</a:t>
            </a:r>
            <a:r>
              <a:rPr lang="en-GB" sz="3200" b="1" dirty="0"/>
              <a:t> needs ALL </a:t>
            </a:r>
            <a:r>
              <a:rPr lang="en-GB" sz="3200" b="1" dirty="0" err="1"/>
              <a:t>deez</a:t>
            </a:r>
            <a:r>
              <a:rPr lang="en-GB" sz="3200" b="1" dirty="0"/>
              <a:t>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08B771-9852-46BB-83EA-A17C4B9AB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2324320"/>
            <a:ext cx="47625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78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6BD1-0438-4AF2-809F-7975E4D30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Phases of Exam Season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FCEC1-7316-4E0F-A1A8-BBDE01B55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590800"/>
            <a:ext cx="9720073" cy="3718560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GB" sz="3200" b="1" dirty="0"/>
              <a:t>Pre-Revision </a:t>
            </a:r>
          </a:p>
        </p:txBody>
      </p:sp>
    </p:spTree>
    <p:extLst>
      <p:ext uri="{BB962C8B-B14F-4D97-AF65-F5344CB8AC3E}">
        <p14:creationId xmlns:p14="http://schemas.microsoft.com/office/powerpoint/2010/main" val="2091060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Etiquette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609600" y="5688009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GB" sz="3200" b="1" dirty="0"/>
              <a:t>“I’ve been in the [work space] [inhuman number of hrs]!” </a:t>
            </a:r>
          </a:p>
        </p:txBody>
      </p:sp>
      <p:pic>
        <p:nvPicPr>
          <p:cNvPr id="7174" name="Picture 6" descr="Image result for tarsier eyes">
            <a:extLst>
              <a:ext uri="{FF2B5EF4-FFF2-40B4-BE49-F238E27FC236}">
                <a16:creationId xmlns:a16="http://schemas.microsoft.com/office/drawing/2014/main" id="{BBCC5434-CCAA-4F5F-8F96-4041928B6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89" y="1865335"/>
            <a:ext cx="4538821" cy="360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818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Etiquette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609600" y="5688009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GB" sz="3200" b="1" dirty="0"/>
              <a:t>“Nah, I barely studied”  …*studies daily*</a:t>
            </a:r>
          </a:p>
        </p:txBody>
      </p:sp>
      <p:pic>
        <p:nvPicPr>
          <p:cNvPr id="8194" name="Picture 2" descr="Image result for sloth">
            <a:extLst>
              <a:ext uri="{FF2B5EF4-FFF2-40B4-BE49-F238E27FC236}">
                <a16:creationId xmlns:a16="http://schemas.microsoft.com/office/drawing/2014/main" id="{2A20ACDA-890C-43F7-A49E-94F99CADE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641" y="2077748"/>
            <a:ext cx="4432717" cy="332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534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2E3A-6B7C-4A36-A6DC-9DF30592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8F4C8"/>
                </a:solidFill>
              </a:rPr>
              <a:t>Exam Period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74A50-7547-4734-8E20-6CC3F86EA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78F4C8"/>
                </a:solidFill>
              </a:rPr>
              <a:t>Phase 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216997-32D2-4415-BC28-6846A4872C55}"/>
              </a:ext>
            </a:extLst>
          </p:cNvPr>
          <p:cNvSpPr/>
          <p:nvPr/>
        </p:nvSpPr>
        <p:spPr>
          <a:xfrm>
            <a:off x="-152400" y="-123216"/>
            <a:ext cx="13639800" cy="4709160"/>
          </a:xfrm>
          <a:prstGeom prst="rect">
            <a:avLst/>
          </a:prstGeom>
          <a:solidFill>
            <a:srgbClr val="78F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439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8F4C8"/>
                </a:solidFill>
              </a:rPr>
              <a:t>Exam period: Change pace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716280" y="2221992"/>
            <a:ext cx="10759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Once your exam period begins (i.e. the period starting from the few days before your first exam and ending after your last) </a:t>
            </a:r>
            <a:r>
              <a:rPr lang="en-GB" sz="3200" b="1" dirty="0"/>
              <a:t>change your pace</a:t>
            </a:r>
            <a:endParaRPr lang="en-GB" sz="32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Stay well rested throughout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Schedule down-time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Work shorter days 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The bulk of your revision should be done by this point. This time is just for </a:t>
            </a:r>
            <a:r>
              <a:rPr lang="en-GB" sz="3200" b="1" dirty="0"/>
              <a:t>brushing up</a:t>
            </a:r>
            <a:r>
              <a:rPr lang="en-GB" sz="3200" dirty="0"/>
              <a:t>, and </a:t>
            </a:r>
            <a:r>
              <a:rPr lang="en-GB" sz="3200" b="1" dirty="0"/>
              <a:t>taking care of yourself</a:t>
            </a:r>
            <a:r>
              <a:rPr lang="en-GB" sz="3200" dirty="0"/>
              <a:t>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5615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2E3A-6B7C-4A36-A6DC-9DF30592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533FB"/>
                </a:solidFill>
              </a:rPr>
              <a:t>Exam writing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74A50-7547-4734-8E20-6CC3F86EA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D533FB"/>
                </a:solidFill>
              </a:rPr>
              <a:t>Phase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216997-32D2-4415-BC28-6846A4872C55}"/>
              </a:ext>
            </a:extLst>
          </p:cNvPr>
          <p:cNvSpPr/>
          <p:nvPr/>
        </p:nvSpPr>
        <p:spPr>
          <a:xfrm>
            <a:off x="-152400" y="-132944"/>
            <a:ext cx="13639800" cy="4709160"/>
          </a:xfrm>
          <a:prstGeom prst="rect">
            <a:avLst/>
          </a:prstGeom>
          <a:solidFill>
            <a:srgbClr val="D53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8710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533FB"/>
                </a:solidFill>
              </a:rPr>
              <a:t>Exam writing: Starting the exam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716280" y="1947672"/>
            <a:ext cx="10759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When you begin your exam</a:t>
            </a:r>
            <a:r>
              <a:rPr lang="en-GB" sz="3200" dirty="0"/>
              <a:t>: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Read every question and identify the ones you can plausibly answer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Pick three and sketch brief outlines (thesis statement, names of arguments, objections replies) 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GB" sz="3200" dirty="0"/>
              <a:t>If you struggle to do this kind of sketch for any of them, choose another question and try again</a:t>
            </a:r>
          </a:p>
          <a:p>
            <a:pPr marL="0" lvl="4"/>
            <a:endParaRPr lang="en-GB" sz="3200" dirty="0"/>
          </a:p>
          <a:p>
            <a:pPr marL="0" lvl="4" algn="ctr"/>
            <a:r>
              <a:rPr lang="en-GB" sz="3200" b="1" dirty="0"/>
              <a:t>This process should take ~5-10mins</a:t>
            </a:r>
          </a:p>
        </p:txBody>
      </p:sp>
    </p:spTree>
    <p:extLst>
      <p:ext uri="{BB962C8B-B14F-4D97-AF65-F5344CB8AC3E}">
        <p14:creationId xmlns:p14="http://schemas.microsoft.com/office/powerpoint/2010/main" val="188785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533FB"/>
                </a:solidFill>
              </a:rPr>
              <a:t>Exam writing: essay planning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716280" y="2221992"/>
            <a:ext cx="107594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Detailed Outlines</a:t>
            </a:r>
            <a:r>
              <a:rPr lang="en-GB" sz="3200" dirty="0"/>
              <a:t>: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Supposing you have about 55 minutes per essay, you should devote at least </a:t>
            </a:r>
            <a:r>
              <a:rPr lang="en-GB" sz="3200" b="1" dirty="0"/>
              <a:t>15-20 minutes</a:t>
            </a:r>
            <a:r>
              <a:rPr lang="en-GB" sz="3200" dirty="0"/>
              <a:t> to </a:t>
            </a:r>
            <a:r>
              <a:rPr lang="en-GB" sz="3200" b="1" dirty="0"/>
              <a:t>planning</a:t>
            </a:r>
            <a:endParaRPr lang="en-GB" sz="3200" dirty="0"/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GB" sz="3200" dirty="0"/>
              <a:t>Write a detailed essay skeleton </a:t>
            </a:r>
          </a:p>
          <a:p>
            <a:pPr marL="1341438" lvl="4" indent="-457200">
              <a:buFont typeface="Arial" panose="020B0604020202020204" pitchFamily="34" charset="0"/>
              <a:buChar char="•"/>
            </a:pPr>
            <a:r>
              <a:rPr lang="en-GB" sz="3200" b="1" dirty="0"/>
              <a:t>Don’t</a:t>
            </a:r>
            <a:r>
              <a:rPr lang="en-GB" sz="3200" dirty="0"/>
              <a:t> just start straight into the essay! This will result in a meandering discussion </a:t>
            </a:r>
          </a:p>
          <a:p>
            <a:pPr marL="1341438" lvl="4" indent="-457200">
              <a:buFont typeface="Arial" panose="020B0604020202020204" pitchFamily="34" charset="0"/>
              <a:buChar char="•"/>
            </a:pPr>
            <a:r>
              <a:rPr lang="en-GB" sz="3200" b="1" dirty="0"/>
              <a:t>Do</a:t>
            </a:r>
            <a:r>
              <a:rPr lang="en-GB" sz="3200" dirty="0"/>
              <a:t> make sure your argument </a:t>
            </a:r>
            <a:r>
              <a:rPr lang="en-GB" sz="3200" b="1" dirty="0"/>
              <a:t>directly answers the question asked</a:t>
            </a:r>
            <a:r>
              <a:rPr lang="en-GB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877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533FB"/>
                </a:solidFill>
              </a:rPr>
              <a:t>Exam writing: Re-reading your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716280" y="1978152"/>
            <a:ext cx="10759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It’s tempting to leave all of the re-reading to the end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Try scattering this work throughout the three+ hours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E.g. You might try something like the following: 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GB" sz="3200" dirty="0"/>
              <a:t>Plan and write Essay 1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GB" sz="3200" dirty="0"/>
              <a:t>Plan and write Essay 2 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GB" sz="3200" dirty="0"/>
              <a:t>Reread Essay 1 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GB" sz="3200" dirty="0"/>
              <a:t>Plan Essay 3 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GB" sz="3200" dirty="0"/>
              <a:t>Reread Essay 2 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GB" sz="3200" dirty="0"/>
              <a:t>Write and Reread Essay 3</a:t>
            </a:r>
          </a:p>
        </p:txBody>
      </p:sp>
    </p:spTree>
    <p:extLst>
      <p:ext uri="{BB962C8B-B14F-4D97-AF65-F5344CB8AC3E}">
        <p14:creationId xmlns:p14="http://schemas.microsoft.com/office/powerpoint/2010/main" val="35796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533FB"/>
                </a:solidFill>
              </a:rPr>
              <a:t>Exam writing: General paper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716280" y="2492091"/>
            <a:ext cx="10759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Important things to note: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Your essay does </a:t>
            </a:r>
            <a:r>
              <a:rPr lang="en-GB" sz="3200" b="1" dirty="0"/>
              <a:t>not</a:t>
            </a:r>
            <a:r>
              <a:rPr lang="en-GB" sz="3200" dirty="0"/>
              <a:t> have to be three times as long – aim for </a:t>
            </a:r>
            <a:r>
              <a:rPr lang="en-GB" sz="3200" b="1" dirty="0"/>
              <a:t>~2x </a:t>
            </a:r>
            <a:r>
              <a:rPr lang="en-GB" sz="3200" dirty="0"/>
              <a:t>the length of a standard exam essay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You have to craft your own </a:t>
            </a:r>
            <a:r>
              <a:rPr lang="en-GB" sz="3200" b="1" dirty="0"/>
              <a:t>question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Argument structure is </a:t>
            </a:r>
            <a:r>
              <a:rPr lang="en-GB" sz="3200" b="1" dirty="0"/>
              <a:t>key</a:t>
            </a:r>
            <a:r>
              <a:rPr lang="en-GB" sz="3200" dirty="0"/>
              <a:t> – it is worth devoting approximately </a:t>
            </a:r>
            <a:r>
              <a:rPr lang="en-GB" sz="3200" b="1" dirty="0"/>
              <a:t>1 hour</a:t>
            </a:r>
            <a:r>
              <a:rPr lang="en-GB" sz="3200" dirty="0"/>
              <a:t> to planning your essay in detail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Do not ramble to fill the space! </a:t>
            </a:r>
          </a:p>
        </p:txBody>
      </p:sp>
    </p:spTree>
    <p:extLst>
      <p:ext uri="{BB962C8B-B14F-4D97-AF65-F5344CB8AC3E}">
        <p14:creationId xmlns:p14="http://schemas.microsoft.com/office/powerpoint/2010/main" val="318354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097066-3A26-4A3C-92D1-A772A5934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308" y="1039177"/>
            <a:ext cx="4203383" cy="42033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4FCFD2-C51C-40FE-9775-D70B00A4CACE}"/>
              </a:ext>
            </a:extLst>
          </p:cNvPr>
          <p:cNvSpPr txBox="1"/>
          <p:nvPr/>
        </p:nvSpPr>
        <p:spPr>
          <a:xfrm>
            <a:off x="3994308" y="5556915"/>
            <a:ext cx="4203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Good luck everyone! </a:t>
            </a:r>
            <a:r>
              <a:rPr lang="en-GB" sz="3200" dirty="0">
                <a:sym typeface="Wingdings" panose="05000000000000000000" pitchFamily="2" charset="2"/>
              </a:rPr>
              <a:t>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734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6BD1-0438-4AF2-809F-7975E4D30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Phases of Exam Season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FCEC1-7316-4E0F-A1A8-BBDE01B55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590800"/>
            <a:ext cx="9720073" cy="3718560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GB" sz="3200" dirty="0">
                <a:solidFill>
                  <a:schemeClr val="accent2"/>
                </a:solidFill>
              </a:rPr>
              <a:t>Pre-Revision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3200" b="1" dirty="0"/>
              <a:t>Revision</a:t>
            </a:r>
          </a:p>
          <a:p>
            <a:pPr marL="514350" indent="-514350" algn="ctr">
              <a:buFont typeface="+mj-lt"/>
              <a:buAutoNum type="arabicPeriod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6997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6BD1-0438-4AF2-809F-7975E4D30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Phases of Exam Season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FCEC1-7316-4E0F-A1A8-BBDE01B55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590800"/>
            <a:ext cx="9720073" cy="3718560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GB" sz="3200" dirty="0">
                <a:solidFill>
                  <a:schemeClr val="accent2"/>
                </a:solidFill>
              </a:rPr>
              <a:t>Pre-Revision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3200" dirty="0">
                <a:solidFill>
                  <a:schemeClr val="accent2"/>
                </a:solidFill>
              </a:rPr>
              <a:t>Revision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3200" b="1" dirty="0"/>
              <a:t>Exam Period</a:t>
            </a:r>
          </a:p>
          <a:p>
            <a:pPr marL="514350" indent="-514350" algn="ctr">
              <a:buFont typeface="+mj-lt"/>
              <a:buAutoNum type="arabicPeriod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5151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6BD1-0438-4AF2-809F-7975E4D30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Phases of Exam Season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FCEC1-7316-4E0F-A1A8-BBDE01B55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590800"/>
            <a:ext cx="9720073" cy="3718560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GB" sz="3200" dirty="0">
                <a:solidFill>
                  <a:schemeClr val="accent2"/>
                </a:solidFill>
              </a:rPr>
              <a:t>Pre-Revision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3200" dirty="0">
                <a:solidFill>
                  <a:schemeClr val="accent2"/>
                </a:solidFill>
              </a:rPr>
              <a:t>Revision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3200" dirty="0">
                <a:solidFill>
                  <a:schemeClr val="accent2"/>
                </a:solidFill>
              </a:rPr>
              <a:t>Exam Period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3200" b="1" dirty="0"/>
              <a:t>Exam Writing</a:t>
            </a:r>
          </a:p>
          <a:p>
            <a:pPr marL="514350" indent="-514350" algn="ctr">
              <a:buFont typeface="+mj-lt"/>
              <a:buAutoNum type="arabicPeriod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58987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2E3A-6B7C-4A36-A6DC-9DF30592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Pre-revision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74A50-7547-4734-8E20-6CC3F86EA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Phase 1</a:t>
            </a:r>
          </a:p>
        </p:txBody>
      </p:sp>
    </p:spTree>
    <p:extLst>
      <p:ext uri="{BB962C8B-B14F-4D97-AF65-F5344CB8AC3E}">
        <p14:creationId xmlns:p14="http://schemas.microsoft.com/office/powerpoint/2010/main" val="632125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Pre-Revision: Step 1</a:t>
            </a:r>
          </a:p>
        </p:txBody>
      </p:sp>
    </p:spTree>
    <p:extLst>
      <p:ext uri="{BB962C8B-B14F-4D97-AF65-F5344CB8AC3E}">
        <p14:creationId xmlns:p14="http://schemas.microsoft.com/office/powerpoint/2010/main" val="2424580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Pre-Revision: Step 1</a:t>
            </a:r>
          </a:p>
        </p:txBody>
      </p:sp>
      <p:pic>
        <p:nvPicPr>
          <p:cNvPr id="1026" name="Picture 2" descr="Image result for wile e coyote stop">
            <a:extLst>
              <a:ext uri="{FF2B5EF4-FFF2-40B4-BE49-F238E27FC236}">
                <a16:creationId xmlns:a16="http://schemas.microsoft.com/office/drawing/2014/main" id="{BA0B8E53-E85F-4E51-9299-FCC58EAA7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2" y="1769364"/>
            <a:ext cx="5629275" cy="450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07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315</TotalTime>
  <Words>1041</Words>
  <Application>Microsoft Macintosh PowerPoint</Application>
  <PresentationFormat>Widescreen</PresentationFormat>
  <Paragraphs>160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Tw Cen MT</vt:lpstr>
      <vt:lpstr>Tw Cen MT Condensed</vt:lpstr>
      <vt:lpstr>Wingdings</vt:lpstr>
      <vt:lpstr>Wingdings 3</vt:lpstr>
      <vt:lpstr>Integral</vt:lpstr>
      <vt:lpstr>Revision &amp;  Exam Technique</vt:lpstr>
      <vt:lpstr>Phases of Exam Season</vt:lpstr>
      <vt:lpstr>Phases of Exam Season</vt:lpstr>
      <vt:lpstr>Phases of Exam Season</vt:lpstr>
      <vt:lpstr>Phases of Exam Season</vt:lpstr>
      <vt:lpstr>Phases of Exam Season</vt:lpstr>
      <vt:lpstr>Pre-revision</vt:lpstr>
      <vt:lpstr>Pre-Revision: Step 1</vt:lpstr>
      <vt:lpstr>Pre-Revision: Step 1</vt:lpstr>
      <vt:lpstr>Pre-Revision: Step 1</vt:lpstr>
      <vt:lpstr>Pre-Revision: Step 2</vt:lpstr>
      <vt:lpstr>Pre-Revision: Step 2</vt:lpstr>
      <vt:lpstr>Pre-Revision: Step 2</vt:lpstr>
      <vt:lpstr>revision</vt:lpstr>
      <vt:lpstr>Revision: Consolidating Knowledge</vt:lpstr>
      <vt:lpstr>Revision: Consolidating Knowledge</vt:lpstr>
      <vt:lpstr>Revision: Practice Questions</vt:lpstr>
      <vt:lpstr>Revision: Practice Questions</vt:lpstr>
      <vt:lpstr>Revision: Practice Questions</vt:lpstr>
      <vt:lpstr>Revision: Note storage</vt:lpstr>
      <vt:lpstr>Revision: Study Groups</vt:lpstr>
      <vt:lpstr>Revision: Study Groups</vt:lpstr>
      <vt:lpstr>Revision: Study Groups</vt:lpstr>
      <vt:lpstr>Revision: Healthy Routines</vt:lpstr>
      <vt:lpstr>Revision: Healthy Routines</vt:lpstr>
      <vt:lpstr>Revision: Etiquette</vt:lpstr>
      <vt:lpstr>Revision: Etiquette</vt:lpstr>
      <vt:lpstr>Revision: Etiquette</vt:lpstr>
      <vt:lpstr>Revision: Etiquette</vt:lpstr>
      <vt:lpstr>Revision: Etiquette</vt:lpstr>
      <vt:lpstr>Revision: Etiquette</vt:lpstr>
      <vt:lpstr>Exam Period</vt:lpstr>
      <vt:lpstr>Exam period: Change pace</vt:lpstr>
      <vt:lpstr>Exam writing</vt:lpstr>
      <vt:lpstr>Exam writing: Starting the exam</vt:lpstr>
      <vt:lpstr>Exam writing: essay planning</vt:lpstr>
      <vt:lpstr>Exam writing: Re-reading your work</vt:lpstr>
      <vt:lpstr>Exam writing: General paper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&amp;  Exam Technique</dc:title>
  <dc:creator>Shyane Siriwardena</dc:creator>
  <cp:lastModifiedBy>Microsoft Office User</cp:lastModifiedBy>
  <cp:revision>36</cp:revision>
  <dcterms:created xsi:type="dcterms:W3CDTF">2019-03-13T19:18:53Z</dcterms:created>
  <dcterms:modified xsi:type="dcterms:W3CDTF">2019-03-14T10:17:47Z</dcterms:modified>
</cp:coreProperties>
</file>